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4"/>
  </p:sldMasterIdLst>
  <p:notesMasterIdLst>
    <p:notesMasterId r:id="rId47"/>
  </p:notesMasterIdLst>
  <p:sldIdLst>
    <p:sldId id="258" r:id="rId5"/>
    <p:sldId id="393" r:id="rId6"/>
    <p:sldId id="368" r:id="rId7"/>
    <p:sldId id="386" r:id="rId8"/>
    <p:sldId id="387" r:id="rId9"/>
    <p:sldId id="388" r:id="rId10"/>
    <p:sldId id="369" r:id="rId11"/>
    <p:sldId id="389" r:id="rId12"/>
    <p:sldId id="370" r:id="rId13"/>
    <p:sldId id="390" r:id="rId14"/>
    <p:sldId id="391" r:id="rId15"/>
    <p:sldId id="392" r:id="rId16"/>
    <p:sldId id="371" r:id="rId17"/>
    <p:sldId id="372" r:id="rId18"/>
    <p:sldId id="373" r:id="rId19"/>
    <p:sldId id="374" r:id="rId20"/>
    <p:sldId id="375" r:id="rId21"/>
    <p:sldId id="384" r:id="rId22"/>
    <p:sldId id="376" r:id="rId23"/>
    <p:sldId id="377" r:id="rId24"/>
    <p:sldId id="378" r:id="rId25"/>
    <p:sldId id="379" r:id="rId26"/>
    <p:sldId id="380" r:id="rId27"/>
    <p:sldId id="381" r:id="rId28"/>
    <p:sldId id="382" r:id="rId29"/>
    <p:sldId id="385" r:id="rId30"/>
    <p:sldId id="394" r:id="rId31"/>
    <p:sldId id="395" r:id="rId32"/>
    <p:sldId id="399" r:id="rId33"/>
    <p:sldId id="400" r:id="rId34"/>
    <p:sldId id="396" r:id="rId35"/>
    <p:sldId id="397" r:id="rId36"/>
    <p:sldId id="398" r:id="rId37"/>
    <p:sldId id="401" r:id="rId38"/>
    <p:sldId id="402" r:id="rId39"/>
    <p:sldId id="403" r:id="rId40"/>
    <p:sldId id="404" r:id="rId41"/>
    <p:sldId id="405" r:id="rId42"/>
    <p:sldId id="406" r:id="rId43"/>
    <p:sldId id="407" r:id="rId44"/>
    <p:sldId id="408" r:id="rId45"/>
    <p:sldId id="409" r:id="rId46"/>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CC0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9885" autoAdjust="0"/>
  </p:normalViewPr>
  <p:slideViewPr>
    <p:cSldViewPr>
      <p:cViewPr>
        <p:scale>
          <a:sx n="85" d="100"/>
          <a:sy n="85" d="100"/>
        </p:scale>
        <p:origin x="60" y="-432"/>
      </p:cViewPr>
      <p:guideLst>
        <p:guide orient="horz" pos="2160"/>
        <p:guide pos="2880"/>
      </p:guideLst>
    </p:cSldViewPr>
  </p:slideViewPr>
  <p:outlineViewPr>
    <p:cViewPr>
      <p:scale>
        <a:sx n="33" d="100"/>
        <a:sy n="33" d="100"/>
      </p:scale>
      <p:origin x="0" y="10710"/>
    </p:cViewPr>
  </p:outlin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256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56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256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E7DB175-ECF9-418C-9522-8BAE2DBBB5E3}" type="slidenum">
              <a:rPr lang="en-US" altLang="ja-JP"/>
              <a:pPr>
                <a:defRPr/>
              </a:pPr>
              <a:t>‹#›</a:t>
            </a:fld>
            <a:endParaRPr lang="en-US" altLang="ja-JP"/>
          </a:p>
        </p:txBody>
      </p:sp>
    </p:spTree>
    <p:extLst>
      <p:ext uri="{BB962C8B-B14F-4D97-AF65-F5344CB8AC3E}">
        <p14:creationId xmlns:p14="http://schemas.microsoft.com/office/powerpoint/2010/main" val="4089457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rot="5400000" flipH="1">
            <a:off x="4535487" y="1844676"/>
            <a:ext cx="73025" cy="9144000"/>
          </a:xfrm>
          <a:prstGeom prst="rect">
            <a:avLst/>
          </a:prstGeom>
          <a:solidFill>
            <a:srgbClr val="00CC00"/>
          </a:solidFill>
          <a:ln w="9525" algn="ctr">
            <a:noFill/>
            <a:miter lim="800000"/>
            <a:headEnd/>
            <a:tailEnd/>
          </a:ln>
          <a:effectLst/>
        </p:spPr>
        <p:txBody>
          <a:bodyPr wrap="none" anchor="ctr"/>
          <a:lstStyle/>
          <a:p>
            <a:pPr>
              <a:defRPr/>
            </a:pPr>
            <a:endParaRPr lang="en-US"/>
          </a:p>
        </p:txBody>
      </p:sp>
      <p:sp>
        <p:nvSpPr>
          <p:cNvPr id="5" name="Rectangle 3"/>
          <p:cNvSpPr>
            <a:spLocks noChangeArrowheads="1"/>
          </p:cNvSpPr>
          <p:nvPr/>
        </p:nvSpPr>
        <p:spPr bwMode="auto">
          <a:xfrm>
            <a:off x="0" y="-26988"/>
            <a:ext cx="9156700" cy="863601"/>
          </a:xfrm>
          <a:prstGeom prst="rect">
            <a:avLst/>
          </a:prstGeom>
          <a:solidFill>
            <a:srgbClr val="00CC00"/>
          </a:solidFill>
          <a:ln w="9525">
            <a:noFill/>
            <a:miter lim="800000"/>
            <a:headEnd/>
            <a:tailEnd/>
          </a:ln>
          <a:effectLst/>
        </p:spPr>
        <p:txBody>
          <a:bodyPr wrap="none" anchor="ctr"/>
          <a:lstStyle/>
          <a:p>
            <a:pPr>
              <a:defRPr/>
            </a:pPr>
            <a:endParaRPr lang="en-US"/>
          </a:p>
        </p:txBody>
      </p:sp>
      <p:pic>
        <p:nvPicPr>
          <p:cNvPr id="6" name="Picture 7" descr="J-MAAB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838" y="106363"/>
            <a:ext cx="273526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ja-JP" altLang="en-US"/>
              <a:t>マスタ サブタイトルの書式設定</a:t>
            </a:r>
          </a:p>
        </p:txBody>
      </p:sp>
      <p:sp>
        <p:nvSpPr>
          <p:cNvPr id="8197" name="Rectangle 5"/>
          <p:cNvSpPr>
            <a:spLocks noGrp="1" noChangeArrowheads="1"/>
          </p:cNvSpPr>
          <p:nvPr>
            <p:ph type="ctrTitle"/>
          </p:nvPr>
        </p:nvSpPr>
        <p:spPr>
          <a:xfrm>
            <a:off x="685800" y="2130425"/>
            <a:ext cx="7772400" cy="1470025"/>
          </a:xfrm>
        </p:spPr>
        <p:txBody>
          <a:bodyPr/>
          <a:lstStyle>
            <a:lvl1pPr algn="ctr">
              <a:defRPr kumimoji="0" sz="4400"/>
            </a:lvl1pPr>
          </a:lstStyle>
          <a:p>
            <a:r>
              <a:rPr lang="ja-JP" altLang="en-US"/>
              <a:t>マスタ タイトルの書式設定</a:t>
            </a:r>
          </a:p>
        </p:txBody>
      </p:sp>
      <p:sp>
        <p:nvSpPr>
          <p:cNvPr id="7" name="Rectangle 11"/>
          <p:cNvSpPr>
            <a:spLocks noGrp="1" noChangeArrowheads="1"/>
          </p:cNvSpPr>
          <p:nvPr>
            <p:ph type="dt" sz="quarter" idx="10"/>
          </p:nvPr>
        </p:nvSpPr>
        <p:spPr bwMode="auto">
          <a:xfrm>
            <a:off x="457200" y="6524625"/>
            <a:ext cx="2133600" cy="1968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mj-lt"/>
              </a:defRPr>
            </a:lvl1pPr>
          </a:lstStyle>
          <a:p>
            <a:pPr>
              <a:defRPr/>
            </a:pPr>
            <a:endParaRPr lang="en-US" altLang="ja-JP"/>
          </a:p>
        </p:txBody>
      </p:sp>
    </p:spTree>
    <p:extLst>
      <p:ext uri="{BB962C8B-B14F-4D97-AF65-F5344CB8AC3E}">
        <p14:creationId xmlns:p14="http://schemas.microsoft.com/office/powerpoint/2010/main" val="383422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13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975" y="130175"/>
            <a:ext cx="2162175" cy="62515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275" y="130175"/>
            <a:ext cx="6337300" cy="6251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912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タイトル、テキスト、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68275" y="130175"/>
            <a:ext cx="6275388" cy="4191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590550" y="1052513"/>
            <a:ext cx="4038600" cy="53292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グラフ プレースホルダー 3"/>
          <p:cNvSpPr>
            <a:spLocks noGrp="1"/>
          </p:cNvSpPr>
          <p:nvPr>
            <p:ph type="chart" sz="half" idx="2"/>
          </p:nvPr>
        </p:nvSpPr>
        <p:spPr>
          <a:xfrm>
            <a:off x="4781550" y="1052513"/>
            <a:ext cx="4038600" cy="5329237"/>
          </a:xfrm>
        </p:spPr>
        <p:txBody>
          <a:bodyPr/>
          <a:lstStyle/>
          <a:p>
            <a:endParaRPr lang="ja-JP" altLang="en-US"/>
          </a:p>
        </p:txBody>
      </p:sp>
    </p:spTree>
    <p:extLst>
      <p:ext uri="{BB962C8B-B14F-4D97-AF65-F5344CB8AC3E}">
        <p14:creationId xmlns:p14="http://schemas.microsoft.com/office/powerpoint/2010/main" val="423217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0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0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1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37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423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7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5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4439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802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590550" y="1052513"/>
            <a:ext cx="8229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r>
              <a:rPr lang="en-US" altLang="ja-JP"/>
              <a:t>abc</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171" name="Rectangle 3"/>
          <p:cNvSpPr>
            <a:spLocks noChangeArrowheads="1"/>
          </p:cNvSpPr>
          <p:nvPr/>
        </p:nvSpPr>
        <p:spPr bwMode="auto">
          <a:xfrm>
            <a:off x="273050" y="549275"/>
            <a:ext cx="144463" cy="6308725"/>
          </a:xfrm>
          <a:prstGeom prst="rect">
            <a:avLst/>
          </a:prstGeom>
          <a:gradFill rotWithShape="1">
            <a:gsLst>
              <a:gs pos="0">
                <a:srgbClr val="CCFFCC"/>
              </a:gs>
              <a:gs pos="100000">
                <a:srgbClr val="00CC00"/>
              </a:gs>
            </a:gsLst>
            <a:lin ang="5400000" scaled="1"/>
          </a:gradFill>
          <a:ln w="9525" algn="ctr">
            <a:noFill/>
            <a:miter lim="800000"/>
            <a:headEnd/>
            <a:tailEnd/>
          </a:ln>
          <a:effectLst/>
        </p:spPr>
        <p:txBody>
          <a:bodyPr wrap="none" anchor="ctr"/>
          <a:lstStyle/>
          <a:p>
            <a:pPr>
              <a:defRPr/>
            </a:pPr>
            <a:endParaRPr lang="en-US"/>
          </a:p>
        </p:txBody>
      </p:sp>
      <p:sp>
        <p:nvSpPr>
          <p:cNvPr id="7172" name="Rectangle 4"/>
          <p:cNvSpPr>
            <a:spLocks noChangeArrowheads="1"/>
          </p:cNvSpPr>
          <p:nvPr/>
        </p:nvSpPr>
        <p:spPr bwMode="auto">
          <a:xfrm>
            <a:off x="0" y="0"/>
            <a:ext cx="9144000" cy="792163"/>
          </a:xfrm>
          <a:prstGeom prst="rect">
            <a:avLst/>
          </a:prstGeom>
          <a:gradFill rotWithShape="0">
            <a:gsLst>
              <a:gs pos="0">
                <a:schemeClr val="bg1"/>
              </a:gs>
              <a:gs pos="100000">
                <a:srgbClr val="00CC00"/>
              </a:gs>
            </a:gsLst>
            <a:lin ang="2700000" scaled="1"/>
          </a:gradFill>
          <a:ln w="9525">
            <a:noFill/>
            <a:miter lim="800000"/>
            <a:headEnd/>
            <a:tailEnd/>
          </a:ln>
          <a:effectLst/>
        </p:spPr>
        <p:txBody>
          <a:bodyPr wrap="none" anchor="ctr"/>
          <a:lstStyle/>
          <a:p>
            <a:pPr algn="ctr">
              <a:defRPr/>
            </a:pPr>
            <a:endParaRPr lang="en-US"/>
          </a:p>
        </p:txBody>
      </p:sp>
      <p:pic>
        <p:nvPicPr>
          <p:cNvPr id="1029" name="Picture 5" descr="J-MAAB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9838" y="73025"/>
            <a:ext cx="273526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3524250" y="6453188"/>
            <a:ext cx="2271713" cy="274637"/>
          </a:xfrm>
          <a:prstGeom prst="rect">
            <a:avLst/>
          </a:prstGeom>
          <a:noFill/>
          <a:ln w="9525">
            <a:noFill/>
            <a:miter lim="800000"/>
            <a:headEnd/>
            <a:tailEnd/>
          </a:ln>
          <a:effectLst/>
        </p:spPr>
        <p:txBody>
          <a:bodyPr wrap="none">
            <a:spAutoFit/>
          </a:bodyPr>
          <a:lstStyle/>
          <a:p>
            <a:pPr>
              <a:defRPr/>
            </a:pPr>
            <a:r>
              <a:rPr lang="en-US" altLang="ja-JP" sz="1200"/>
              <a:t>All Rights Reserved by JMAAB</a:t>
            </a:r>
          </a:p>
        </p:txBody>
      </p:sp>
      <p:sp>
        <p:nvSpPr>
          <p:cNvPr id="1031" name="Rectangle 7"/>
          <p:cNvSpPr>
            <a:spLocks noGrp="1" noChangeArrowheads="1"/>
          </p:cNvSpPr>
          <p:nvPr>
            <p:ph type="title"/>
          </p:nvPr>
        </p:nvSpPr>
        <p:spPr bwMode="auto">
          <a:xfrm>
            <a:off x="168275" y="130175"/>
            <a:ext cx="62753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7176" name="Text Box 8"/>
          <p:cNvSpPr txBox="1">
            <a:spLocks noChangeArrowheads="1"/>
          </p:cNvSpPr>
          <p:nvPr/>
        </p:nvSpPr>
        <p:spPr bwMode="auto">
          <a:xfrm>
            <a:off x="6629400" y="6491288"/>
            <a:ext cx="1981200" cy="366712"/>
          </a:xfrm>
          <a:prstGeom prst="rect">
            <a:avLst/>
          </a:prstGeom>
          <a:noFill/>
          <a:ln w="9525">
            <a:noFill/>
            <a:miter lim="800000"/>
            <a:headEnd/>
            <a:tailEnd/>
          </a:ln>
          <a:effectLst/>
        </p:spPr>
        <p:txBody>
          <a:bodyPr>
            <a:spAutoFit/>
          </a:bodyPr>
          <a:lstStyle/>
          <a:p>
            <a:pPr>
              <a:spcBef>
                <a:spcPct val="50000"/>
              </a:spcBef>
              <a:defRPr/>
            </a:pPr>
            <a:endParaRPr lang="en-US"/>
          </a:p>
        </p:txBody>
      </p:sp>
    </p:spTree>
  </p:cSld>
  <p:clrMap bg1="lt1" tx1="dk1" bg2="lt2" tx2="dk2" accent1="accent1" accent2="accent2" accent3="accent3" accent4="accent4" accent5="accent5" accent6="accent6" hlink="hlink" folHlink="folHlink"/>
  <p:sldLayoutIdLst>
    <p:sldLayoutId id="2147483685"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tmp"/><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localhost:31515/static/help/simulink/slref/signaleditor.html"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85800" y="2644775"/>
            <a:ext cx="7772400" cy="1470025"/>
          </a:xfrm>
        </p:spPr>
        <p:txBody>
          <a:bodyPr/>
          <a:lstStyle/>
          <a:p>
            <a:pPr fontAlgn="t"/>
            <a: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チーム　１月</a:t>
            </a:r>
            <a: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
            </a:r>
            <a:br>
              <a:rPr lang="en-US" altLang="ja-JP" sz="400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br>
            <a:r>
              <a:rPr lang="en-US" altLang="ja-JP" sz="4000" dirty="0" err="1"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SignalEditor</a:t>
            </a:r>
            <a:endParaRPr lang="ja-JP" altLang="en-US" sz="4000" dirty="0">
              <a:solidFill>
                <a:srgbClr val="0000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75" name="Rectangle 5"/>
          <p:cNvSpPr>
            <a:spLocks noGrp="1" noChangeArrowheads="1"/>
          </p:cNvSpPr>
          <p:nvPr>
            <p:ph type="subTitle" idx="1"/>
          </p:nvPr>
        </p:nvSpPr>
        <p:spPr>
          <a:xfrm>
            <a:off x="1080000" y="4291200"/>
            <a:ext cx="6984000" cy="1728600"/>
          </a:xfrm>
        </p:spPr>
        <p:txBody>
          <a:bodyPr/>
          <a:lstStyle/>
          <a:p>
            <a:pPr algn="l" eaLnBrk="1" hangingPunct="1"/>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日時</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2020</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年</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1</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月</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23</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日</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a:p>
            <a:pPr algn="l" eaLnBrk="1" hangingPunct="1"/>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調査者</a:t>
            </a:r>
            <a:r>
              <a:rPr lang="en-US" altLang="ja-JP" sz="2800"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：アイシン・エィ・ダブリュ株式会社　</a:t>
            </a:r>
            <a:endParaRPr lang="en-US" altLang="ja-JP" sz="2800" dirty="0" smtClean="0">
              <a:latin typeface="Meiryo UI" panose="020B0604030504040204" pitchFamily="50" charset="-128"/>
              <a:ea typeface="Meiryo UI" panose="020B0604030504040204" pitchFamily="50" charset="-128"/>
              <a:cs typeface="Meiryo UI" panose="020B0604030504040204" pitchFamily="50" charset="-128"/>
            </a:endParaRPr>
          </a:p>
          <a:p>
            <a:r>
              <a:rPr lang="en-US" altLang="ja-JP" sz="2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2800" dirty="0" smtClean="0">
                <a:latin typeface="Meiryo UI" panose="020B0604030504040204" pitchFamily="50" charset="-128"/>
                <a:ea typeface="Meiryo UI" panose="020B0604030504040204" pitchFamily="50" charset="-128"/>
                <a:cs typeface="Meiryo UI" panose="020B0604030504040204" pitchFamily="50" charset="-128"/>
              </a:rPr>
              <a:t>　株式</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会社 両毛システムズ</a:t>
            </a:r>
          </a:p>
        </p:txBody>
      </p:sp>
      <p:sp>
        <p:nvSpPr>
          <p:cNvPr id="4" name="Rectangle 4"/>
          <p:cNvSpPr txBox="1">
            <a:spLocks noChangeArrowheads="1"/>
          </p:cNvSpPr>
          <p:nvPr/>
        </p:nvSpPr>
        <p:spPr bwMode="auto">
          <a:xfrm>
            <a:off x="838200" y="114300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0" sz="4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pPr fontAlgn="t"/>
            <a: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Simulink</a:t>
            </a:r>
            <a:r>
              <a:rPr lang="ja-JP" altLang="en-US"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機能確認</a:t>
            </a:r>
            <a: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t>20WS</a:t>
            </a:r>
            <a:br>
              <a:rPr lang="en-US" altLang="ja-JP" sz="4800" kern="0" dirty="0" smtClean="0">
                <a:solidFill>
                  <a:srgbClr val="0000FF"/>
                </a:solidFill>
                <a:latin typeface="Meiryo UI" panose="020B0604030504040204" pitchFamily="50" charset="-128"/>
                <a:ea typeface="Meiryo UI" panose="020B0604030504040204" pitchFamily="50" charset="-128"/>
                <a:cs typeface="Meiryo UI" panose="020B0604030504040204" pitchFamily="50" charset="-128"/>
              </a:rPr>
            </a:br>
            <a:r>
              <a:rPr lang="en-US" altLang="ja-JP" sz="4000" kern="0" dirty="0" smtClean="0">
                <a:solidFill>
                  <a:srgbClr val="00B050"/>
                </a:solidFill>
              </a:rPr>
              <a:t>Simulink function check20WS</a:t>
            </a:r>
            <a:endParaRPr lang="ja-JP" altLang="en-US" sz="4000" kern="0" dirty="0">
              <a:solidFill>
                <a:srgbClr val="00B050"/>
              </a:solidFill>
              <a:latin typeface="Meiryo UI" panose="020B0604030504040204" pitchFamily="50" charset="-128"/>
              <a:ea typeface="Meiryo UI" panose="020B0604030504040204" pitchFamily="50" charset="-128"/>
              <a:cs typeface="Meiryo UI" panose="020B0604030504040204" pitchFamily="50"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13"/>
          <p:cNvPicPr>
            <a:picLocks noGrp="1" noChangeAspect="1"/>
          </p:cNvPicPr>
          <p:nvPr>
            <p:ph idx="1"/>
          </p:nvPr>
        </p:nvPicPr>
        <p:blipFill>
          <a:blip r:embed="rId2"/>
          <a:stretch>
            <a:fillRect/>
          </a:stretch>
        </p:blipFill>
        <p:spPr>
          <a:xfrm>
            <a:off x="1066800" y="1450574"/>
            <a:ext cx="6639119" cy="2469094"/>
          </a:xfrm>
          <a:prstGeom prst="rect">
            <a:avLst/>
          </a:prstGeom>
        </p:spPr>
      </p:pic>
      <p:sp>
        <p:nvSpPr>
          <p:cNvPr id="5" name="テキスト ボックス 4"/>
          <p:cNvSpPr txBox="1"/>
          <p:nvPr/>
        </p:nvSpPr>
        <p:spPr>
          <a:xfrm>
            <a:off x="500159" y="4227236"/>
            <a:ext cx="7772400" cy="1477328"/>
          </a:xfrm>
          <a:prstGeom prst="rect">
            <a:avLst/>
          </a:prstGeom>
          <a:noFill/>
        </p:spPr>
        <p:txBody>
          <a:bodyPr wrap="square" rtlCol="0">
            <a:spAutoFit/>
          </a:bodyPr>
          <a:lstStyle/>
          <a:p>
            <a:pPr marL="342900" indent="-342900">
              <a:buFont typeface="Wingdings" panose="05000000000000000000" pitchFamily="2" charset="2"/>
              <a:buChar char="p"/>
            </a:pPr>
            <a:r>
              <a:rPr kumimoji="1" lang="ja-JP" altLang="en-US" sz="2000" dirty="0" smtClean="0"/>
              <a:t>シナリオ追加方法</a:t>
            </a:r>
            <a:endParaRPr kumimoji="1" lang="en-US" altLang="ja-JP" sz="2000" dirty="0" smtClean="0"/>
          </a:p>
          <a:p>
            <a:pPr marL="742950" lvl="1" indent="-285750">
              <a:buFont typeface="Wingdings" panose="05000000000000000000" pitchFamily="2" charset="2"/>
              <a:buChar char="Ø"/>
            </a:pPr>
            <a:r>
              <a:rPr kumimoji="1" lang="ja-JP" altLang="en-US" dirty="0" smtClean="0"/>
              <a:t>空のシナリオから</a:t>
            </a:r>
            <a:endParaRPr kumimoji="1" lang="en-US" altLang="ja-JP" dirty="0" smtClean="0"/>
          </a:p>
          <a:p>
            <a:pPr marL="742950" lvl="1" indent="-285750">
              <a:buFont typeface="Wingdings" panose="05000000000000000000" pitchFamily="2" charset="2"/>
              <a:buChar char="Ø"/>
            </a:pPr>
            <a:r>
              <a:rPr lang="ja-JP" altLang="en-US" dirty="0" smtClean="0"/>
              <a:t>ワークスペースから</a:t>
            </a:r>
            <a:endParaRPr lang="en-US" altLang="ja-JP" dirty="0" smtClean="0"/>
          </a:p>
          <a:p>
            <a:pPr marL="742950" lvl="1" indent="-285750">
              <a:buFont typeface="Wingdings" panose="05000000000000000000" pitchFamily="2" charset="2"/>
              <a:buChar char="Ø"/>
            </a:pPr>
            <a:r>
              <a:rPr kumimoji="1" lang="ja-JP" altLang="en-US" dirty="0" smtClean="0"/>
              <a:t>モデルのルート</a:t>
            </a:r>
            <a:r>
              <a:rPr kumimoji="1" lang="en-US" altLang="ja-JP" dirty="0" err="1" smtClean="0"/>
              <a:t>Inport</a:t>
            </a:r>
            <a:r>
              <a:rPr kumimoji="1" lang="ja-JP" altLang="en-US" dirty="0" smtClean="0"/>
              <a:t>から</a:t>
            </a:r>
            <a:endParaRPr kumimoji="1" lang="en-US" altLang="ja-JP" dirty="0" smtClean="0"/>
          </a:p>
          <a:p>
            <a:pPr marL="1200150" lvl="2" indent="-285750">
              <a:buFont typeface="Arial" panose="020B0604020202020204" pitchFamily="34" charset="0"/>
              <a:buChar char="•"/>
            </a:pPr>
            <a:r>
              <a:rPr lang="ja-JP" altLang="en-US" sz="1600" dirty="0" smtClean="0"/>
              <a:t>ルート</a:t>
            </a:r>
            <a:r>
              <a:rPr lang="en-US" altLang="ja-JP" sz="1600" dirty="0" err="1" smtClean="0"/>
              <a:t>Inport</a:t>
            </a:r>
            <a:r>
              <a:rPr lang="ja-JP" altLang="en-US" sz="1600" dirty="0" smtClean="0"/>
              <a:t>マッパーから信号エディターにアクセスする場合のみ利用可能</a:t>
            </a:r>
            <a:endParaRPr kumimoji="1" lang="ja-JP" altLang="en-US" sz="160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spTree>
    <p:extLst>
      <p:ext uri="{BB962C8B-B14F-4D97-AF65-F5344CB8AC3E}">
        <p14:creationId xmlns:p14="http://schemas.microsoft.com/office/powerpoint/2010/main" val="99379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1066800" y="1500447"/>
            <a:ext cx="6711166" cy="2221950"/>
            <a:chOff x="1066800" y="1134687"/>
            <a:chExt cx="6711166" cy="2221950"/>
          </a:xfrm>
        </p:grpSpPr>
        <p:pic>
          <p:nvPicPr>
            <p:cNvPr id="4" name="コンテンツ プレースホルダー 3"/>
            <p:cNvPicPr>
              <a:picLocks noChangeAspect="1"/>
            </p:cNvPicPr>
            <p:nvPr/>
          </p:nvPicPr>
          <p:blipFill rotWithShape="1">
            <a:blip r:embed="rId2"/>
            <a:srcRect r="51672" b="72700"/>
            <a:stretch/>
          </p:blipFill>
          <p:spPr bwMode="auto">
            <a:xfrm>
              <a:off x="1066800" y="1134687"/>
              <a:ext cx="6711166" cy="221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角丸四角形 4"/>
            <p:cNvSpPr/>
            <p:nvPr/>
          </p:nvSpPr>
          <p:spPr>
            <a:xfrm>
              <a:off x="3025604" y="1678676"/>
              <a:ext cx="3093057" cy="16779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コンテンツ プレースホルダー 5"/>
          <p:cNvSpPr txBox="1">
            <a:spLocks noGrp="1"/>
          </p:cNvSpPr>
          <p:nvPr>
            <p:ph idx="1"/>
          </p:nvPr>
        </p:nvSpPr>
        <p:spPr>
          <a:xfrm>
            <a:off x="533400" y="3782953"/>
            <a:ext cx="8229600" cy="2763834"/>
          </a:xfrm>
          <a:prstGeom prst="rect">
            <a:avLst/>
          </a:prstGeom>
          <a:noFill/>
        </p:spPr>
        <p:txBody>
          <a:bodyPr wrap="square" rtlCol="0">
            <a:spAutoFit/>
          </a:bodyPr>
          <a:lstStyle/>
          <a:p>
            <a:pPr>
              <a:buFont typeface="Wingdings" panose="05000000000000000000" pitchFamily="2" charset="2"/>
              <a:buChar char="p"/>
            </a:pPr>
            <a:r>
              <a:rPr lang="en-US" altLang="ja-JP" sz="2000" dirty="0" smtClean="0"/>
              <a:t>Signal Editor</a:t>
            </a:r>
            <a:r>
              <a:rPr lang="ja-JP" altLang="en-US" sz="2000" dirty="0" smtClean="0"/>
              <a:t>で追加できるもの</a:t>
            </a:r>
            <a:endParaRPr kumimoji="1" lang="en-US" altLang="ja-JP" sz="2000" dirty="0" smtClean="0"/>
          </a:p>
          <a:p>
            <a:pPr marL="742950" lvl="1" indent="-285750">
              <a:buFont typeface="Wingdings" panose="05000000000000000000" pitchFamily="2" charset="2"/>
              <a:buChar char="Ø"/>
            </a:pPr>
            <a:r>
              <a:rPr lang="ja-JP" altLang="en-US" sz="1800" dirty="0" smtClean="0"/>
              <a:t>信号</a:t>
            </a:r>
            <a:endParaRPr lang="en-US" altLang="ja-JP" sz="1800" dirty="0" smtClean="0"/>
          </a:p>
          <a:p>
            <a:pPr marL="1200150" lvl="2" indent="-285750">
              <a:buFont typeface="Arial" panose="020B0604020202020204" pitchFamily="34" charset="0"/>
              <a:buChar char="•"/>
            </a:pPr>
            <a:r>
              <a:rPr kumimoji="1" lang="ja-JP" altLang="en-US" sz="1400" dirty="0"/>
              <a:t>空白</a:t>
            </a:r>
            <a:r>
              <a:rPr kumimoji="1" lang="ja-JP" altLang="en-US" sz="1400" dirty="0" smtClean="0"/>
              <a:t>の信号</a:t>
            </a:r>
            <a:endParaRPr kumimoji="1" lang="en-US" altLang="ja-JP" sz="1400" dirty="0" smtClean="0"/>
          </a:p>
          <a:p>
            <a:pPr marL="1200150" lvl="2" indent="-285750">
              <a:buFont typeface="Arial" panose="020B0604020202020204" pitchFamily="34" charset="0"/>
              <a:buChar char="•"/>
            </a:pPr>
            <a:r>
              <a:rPr lang="ja-JP" altLang="en-US" sz="1400" dirty="0"/>
              <a:t>信号</a:t>
            </a:r>
            <a:r>
              <a:rPr lang="ja-JP" altLang="en-US" sz="1400" dirty="0" smtClean="0"/>
              <a:t>の</a:t>
            </a:r>
            <a:r>
              <a:rPr lang="ja-JP" altLang="en-US" sz="1400" dirty="0"/>
              <a:t>作成</a:t>
            </a:r>
            <a:endParaRPr kumimoji="1" lang="en-US" altLang="ja-JP" sz="1400" dirty="0" smtClean="0"/>
          </a:p>
          <a:p>
            <a:pPr marL="742950" lvl="1" indent="-285750">
              <a:buFont typeface="Wingdings" panose="05000000000000000000" pitchFamily="2" charset="2"/>
              <a:buChar char="Ø"/>
            </a:pPr>
            <a:r>
              <a:rPr lang="ja-JP" altLang="en-US" sz="1800" dirty="0"/>
              <a:t>バス</a:t>
            </a:r>
            <a:endParaRPr lang="en-US" altLang="ja-JP" sz="1800" dirty="0" smtClean="0"/>
          </a:p>
          <a:p>
            <a:pPr marL="742950" lvl="1" indent="-285750">
              <a:buFont typeface="Wingdings" panose="05000000000000000000" pitchFamily="2" charset="2"/>
              <a:buChar char="Ø"/>
            </a:pPr>
            <a:r>
              <a:rPr lang="ja-JP" altLang="en-US" sz="1800" dirty="0" smtClean="0"/>
              <a:t>接地</a:t>
            </a:r>
            <a:r>
              <a:rPr lang="en-US" altLang="ja-JP" sz="1800" dirty="0" smtClean="0"/>
              <a:t>(</a:t>
            </a:r>
            <a:r>
              <a:rPr lang="ja-JP" altLang="en-US" sz="1800" dirty="0" smtClean="0"/>
              <a:t>グラウンド</a:t>
            </a:r>
            <a:r>
              <a:rPr lang="en-US" altLang="ja-JP" sz="1800" dirty="0" smtClean="0"/>
              <a:t>)</a:t>
            </a:r>
          </a:p>
          <a:p>
            <a:pPr marL="742950" lvl="1" indent="-285750">
              <a:buFont typeface="Wingdings" panose="05000000000000000000" pitchFamily="2" charset="2"/>
              <a:buChar char="Ø"/>
            </a:pPr>
            <a:r>
              <a:rPr kumimoji="1" lang="ja-JP" altLang="en-US" sz="1800" dirty="0"/>
              <a:t>関数呼び出し</a:t>
            </a:r>
            <a:endParaRPr kumimoji="1" lang="en-US" altLang="ja-JP" sz="1800" dirty="0" smtClean="0"/>
          </a:p>
          <a:p>
            <a:pPr marL="1200150" lvl="2" indent="-285750">
              <a:buFont typeface="Arial" panose="020B0604020202020204" pitchFamily="34" charset="0"/>
              <a:buChar char="•"/>
            </a:pPr>
            <a:r>
              <a:rPr kumimoji="1" lang="ja-JP" altLang="en-US" sz="1400" dirty="0" smtClean="0"/>
              <a:t>明示的な周期的サンプル時間を持つルート</a:t>
            </a:r>
            <a:r>
              <a:rPr kumimoji="1" lang="en-US" altLang="ja-JP" sz="1400" dirty="0" err="1" smtClean="0"/>
              <a:t>Inport</a:t>
            </a:r>
            <a:r>
              <a:rPr kumimoji="1" lang="ja-JP" altLang="en-US" sz="1400" dirty="0" smtClean="0"/>
              <a:t>用の呼び出し関数が必要な場合、</a:t>
            </a:r>
            <a:endParaRPr kumimoji="1" lang="en-US" altLang="ja-JP" sz="1400" dirty="0" smtClean="0"/>
          </a:p>
          <a:p>
            <a:pPr marL="914400" lvl="2" indent="0">
              <a:buNone/>
            </a:pPr>
            <a:r>
              <a:rPr lang="ja-JP" altLang="en-US" sz="1200" dirty="0"/>
              <a:t>　</a:t>
            </a:r>
            <a:r>
              <a:rPr lang="ja-JP" altLang="en-US" sz="1200" dirty="0" smtClean="0"/>
              <a:t>　　</a:t>
            </a:r>
            <a:r>
              <a:rPr kumimoji="1" lang="ja-JP" altLang="en-US" sz="1400" dirty="0" smtClean="0"/>
              <a:t>代わりにグラウンドを挿入する</a:t>
            </a:r>
            <a:endParaRPr kumimoji="1" lang="ja-JP" altLang="en-US" sz="140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8"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a:t>信号</a:t>
            </a:r>
            <a:r>
              <a:rPr lang="ja-JP" altLang="en-US" kern="0" dirty="0" smtClean="0"/>
              <a:t>を作成する</a:t>
            </a:r>
            <a:endParaRPr lang="ja-JP" altLang="en-US" kern="0" dirty="0"/>
          </a:p>
        </p:txBody>
      </p:sp>
    </p:spTree>
    <p:extLst>
      <p:ext uri="{BB962C8B-B14F-4D97-AF65-F5344CB8AC3E}">
        <p14:creationId xmlns:p14="http://schemas.microsoft.com/office/powerpoint/2010/main" val="67753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p:cNvGrpSpPr/>
          <p:nvPr/>
        </p:nvGrpSpPr>
        <p:grpSpPr>
          <a:xfrm>
            <a:off x="678873" y="1407621"/>
            <a:ext cx="5512377" cy="3200400"/>
            <a:chOff x="678873" y="1066800"/>
            <a:chExt cx="5512377" cy="3200400"/>
          </a:xfrm>
        </p:grpSpPr>
        <p:pic>
          <p:nvPicPr>
            <p:cNvPr id="4" name="図 3"/>
            <p:cNvPicPr>
              <a:picLocks noChangeAspect="1"/>
            </p:cNvPicPr>
            <p:nvPr/>
          </p:nvPicPr>
          <p:blipFill>
            <a:blip r:embed="rId2"/>
            <a:stretch>
              <a:fillRect/>
            </a:stretch>
          </p:blipFill>
          <p:spPr>
            <a:xfrm>
              <a:off x="685800" y="1066800"/>
              <a:ext cx="5505450" cy="3200400"/>
            </a:xfrm>
            <a:prstGeom prst="rect">
              <a:avLst/>
            </a:prstGeom>
          </p:spPr>
        </p:pic>
        <p:sp>
          <p:nvSpPr>
            <p:cNvPr id="9" name="角丸四角形 8"/>
            <p:cNvSpPr/>
            <p:nvPr/>
          </p:nvSpPr>
          <p:spPr>
            <a:xfrm>
              <a:off x="678873" y="1295400"/>
              <a:ext cx="375506" cy="3455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7" name="コンテンツ プレースホルダー 6"/>
          <p:cNvPicPr>
            <a:picLocks noGrp="1" noChangeAspect="1"/>
          </p:cNvPicPr>
          <p:nvPr>
            <p:ph idx="1"/>
          </p:nvPr>
        </p:nvPicPr>
        <p:blipFill>
          <a:blip r:embed="rId3"/>
          <a:stretch>
            <a:fillRect/>
          </a:stretch>
        </p:blipFill>
        <p:spPr>
          <a:xfrm>
            <a:off x="5029200" y="1066800"/>
            <a:ext cx="3641776" cy="5329237"/>
          </a:xfrm>
          <a:prstGeom prst="rect">
            <a:avLst/>
          </a:prstGeom>
        </p:spPr>
      </p:pic>
      <p:sp>
        <p:nvSpPr>
          <p:cNvPr id="8" name="コンテンツ プレースホルダー 5"/>
          <p:cNvSpPr txBox="1">
            <a:spLocks/>
          </p:cNvSpPr>
          <p:nvPr/>
        </p:nvSpPr>
        <p:spPr bwMode="auto">
          <a:xfrm>
            <a:off x="533400" y="4740827"/>
            <a:ext cx="8229600" cy="202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 typeface="Wingdings" panose="05000000000000000000" pitchFamily="2" charset="2"/>
              <a:buChar char="p"/>
            </a:pPr>
            <a:r>
              <a:rPr kumimoji="0" lang="ja-JP" altLang="en-US" sz="2000" kern="0" dirty="0" smtClean="0"/>
              <a:t>空白の信号の場合</a:t>
            </a:r>
            <a:endParaRPr kumimoji="0" lang="en-US" altLang="ja-JP" sz="2000" kern="0" dirty="0" smtClean="0"/>
          </a:p>
          <a:p>
            <a:pPr marL="685800" lvl="1">
              <a:buFont typeface="Wingdings" panose="05000000000000000000" pitchFamily="2" charset="2"/>
              <a:buChar char="Ø"/>
            </a:pPr>
            <a:r>
              <a:rPr kumimoji="0" lang="ja-JP" altLang="en-US" sz="1600" kern="0" dirty="0" smtClean="0"/>
              <a:t>表に行を追加</a:t>
            </a:r>
            <a:endParaRPr kumimoji="0" lang="en-US" altLang="ja-JP" sz="1600" kern="0" dirty="0" smtClean="0"/>
          </a:p>
          <a:p>
            <a:pPr marL="685800" lvl="1">
              <a:buFont typeface="Wingdings" panose="05000000000000000000" pitchFamily="2" charset="2"/>
              <a:buChar char="Ø"/>
            </a:pPr>
            <a:r>
              <a:rPr kumimoji="0" lang="ja-JP" altLang="en-US" sz="1600" kern="0" dirty="0" smtClean="0"/>
              <a:t>関数呼び出しも同様</a:t>
            </a:r>
            <a:endParaRPr kumimoji="0" lang="en-US" altLang="ja-JP" sz="1600" kern="0" dirty="0" smtClean="0"/>
          </a:p>
          <a:p>
            <a:pPr>
              <a:buFont typeface="Wingdings" panose="05000000000000000000" pitchFamily="2" charset="2"/>
              <a:buChar char="p"/>
            </a:pPr>
            <a:r>
              <a:rPr kumimoji="0" lang="ja-JP" altLang="en-US" sz="2000" kern="0" dirty="0" smtClean="0"/>
              <a:t>信号の作成の場合</a:t>
            </a:r>
            <a:endParaRPr kumimoji="0" lang="en-US" altLang="ja-JP" sz="2000" kern="0" dirty="0" smtClean="0"/>
          </a:p>
          <a:p>
            <a:pPr marL="685800" lvl="1">
              <a:buFont typeface="Wingdings" panose="05000000000000000000" pitchFamily="2" charset="2"/>
              <a:buChar char="Ø"/>
            </a:pPr>
            <a:r>
              <a:rPr kumimoji="0" lang="ja-JP" altLang="en-US" sz="1600" kern="0" dirty="0"/>
              <a:t>作成</a:t>
            </a:r>
            <a:r>
              <a:rPr kumimoji="0" lang="ja-JP" altLang="en-US" sz="1600" kern="0" dirty="0" smtClean="0"/>
              <a:t>と挿入から例を基に追加</a:t>
            </a:r>
            <a:endParaRPr kumimoji="0" lang="en-US" altLang="ja-JP" sz="1600" kern="0" dirty="0" smtClean="0"/>
          </a:p>
          <a:p>
            <a:pPr marL="285750" indent="-285750">
              <a:buFont typeface="Wingdings" panose="05000000000000000000" pitchFamily="2" charset="2"/>
              <a:buChar char="l"/>
            </a:pPr>
            <a:endParaRPr kumimoji="1" lang="en-US" altLang="ja-JP" sz="2000" kern="0" dirty="0" smtClean="0"/>
          </a:p>
        </p:txBody>
      </p:sp>
      <p:sp>
        <p:nvSpPr>
          <p:cNvPr id="10" name="角丸四角形 9"/>
          <p:cNvSpPr/>
          <p:nvPr/>
        </p:nvSpPr>
        <p:spPr>
          <a:xfrm>
            <a:off x="5410200" y="1752600"/>
            <a:ext cx="2895600" cy="533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
        <p:nvSpPr>
          <p:cNvPr id="13"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a:t>信号</a:t>
            </a:r>
            <a:r>
              <a:rPr lang="ja-JP" altLang="en-US" kern="0" dirty="0" smtClean="0"/>
              <a:t>を作成する</a:t>
            </a:r>
            <a:endParaRPr lang="ja-JP" altLang="en-US" kern="0" dirty="0"/>
          </a:p>
        </p:txBody>
      </p:sp>
    </p:spTree>
    <p:extLst>
      <p:ext uri="{BB962C8B-B14F-4D97-AF65-F5344CB8AC3E}">
        <p14:creationId xmlns:p14="http://schemas.microsoft.com/office/powerpoint/2010/main" val="3320174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2.2. </a:t>
            </a:r>
            <a:r>
              <a:rPr lang="ja-JP" altLang="en-US" dirty="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(2)</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7181850" cy="419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304798" y="4574563"/>
            <a:ext cx="3667125" cy="1828800"/>
          </a:xfrm>
          <a:prstGeom prst="wedgeRoundRectCallout">
            <a:avLst>
              <a:gd name="adj1" fmla="val -3522"/>
              <a:gd name="adj2" fmla="val -12658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各シナリオは独立しており、</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信号数や出力の型が違っていても良い。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（複数の</a:t>
            </a:r>
            <a:r>
              <a:rPr kumimoji="1" lang="en-US" altLang="ja-JP" sz="1800" b="0" i="0" u="none" strike="noStrike" cap="none" normalizeH="0" baseline="0" dirty="0" err="1" smtClean="0">
                <a:ln>
                  <a:noFill/>
                </a:ln>
                <a:solidFill>
                  <a:schemeClr val="tx1"/>
                </a:solidFill>
                <a:effectLst/>
                <a:latin typeface="Arial" charset="0"/>
                <a:ea typeface="ＭＳ Ｐゴシック" pitchFamily="50" charset="-128"/>
              </a:rPr>
              <a:t>signalEditor</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ブロックのデータを一つの</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mat</a:t>
            </a:r>
            <a:r>
              <a:rPr lang="ja-JP" altLang="en-US" dirty="0" smtClean="0"/>
              <a:t>で管理するための機能？</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3657600" y="1447800"/>
            <a:ext cx="3667125" cy="609600"/>
          </a:xfrm>
          <a:prstGeom prst="wedgeRoundRectCallout">
            <a:avLst>
              <a:gd name="adj1" fmla="val -84042"/>
              <a:gd name="adj2" fmla="val 9893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ここにチェックを入れた信号のみが右側のウィンドウに表示される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 6"/>
          <p:cNvSpPr/>
          <p:nvPr/>
        </p:nvSpPr>
        <p:spPr bwMode="auto">
          <a:xfrm>
            <a:off x="2057400" y="2340357"/>
            <a:ext cx="381000" cy="282958"/>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447814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2.2. </a:t>
            </a:r>
            <a:r>
              <a:rPr lang="ja-JP" altLang="en-US" dirty="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(3)</a:t>
            </a:r>
            <a:endParaRPr kumimoji="1" lang="ja-JP"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22145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6400800" y="2238375"/>
            <a:ext cx="2590800" cy="609600"/>
          </a:xfrm>
          <a:prstGeom prst="wedgeRoundRectCallout">
            <a:avLst>
              <a:gd name="adj1" fmla="val -76299"/>
              <a:gd name="adj2" fmla="val -33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選択対象の信号に青枠</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3805881" y="5747951"/>
            <a:ext cx="2590800" cy="663146"/>
          </a:xfrm>
          <a:prstGeom prst="wedgeRoundRectCallout">
            <a:avLst>
              <a:gd name="adj1" fmla="val -50766"/>
              <a:gd name="adj2" fmla="val -2323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選択信号に対し、時間・数値設定可能</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6277232" y="4800600"/>
            <a:ext cx="1447800" cy="663146"/>
          </a:xfrm>
          <a:prstGeom prst="wedgeRoundRectCallout">
            <a:avLst>
              <a:gd name="adj1" fmla="val 62950"/>
              <a:gd name="adj2" fmla="val -15172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選択信号の型</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設定可能</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304800" y="5457773"/>
            <a:ext cx="2286000" cy="1052383"/>
          </a:xfrm>
          <a:prstGeom prst="wedgeRoundRectCallout">
            <a:avLst>
              <a:gd name="adj1" fmla="val 52615"/>
              <a:gd name="adj2" fmla="val -17159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型・数値ともに</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適用</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ボタンを押下しないと反映されない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234660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a:t>
            </a:r>
            <a:r>
              <a:rPr lang="ja-JP" altLang="en-US" dirty="0" smtClean="0">
                <a:latin typeface="Arial" charset="0"/>
                <a:ea typeface="ＭＳ Ｐゴシック" pitchFamily="50" charset="-128"/>
              </a:rPr>
              <a:t>特性</a:t>
            </a:r>
            <a:r>
              <a:rPr lang="en-US" altLang="ja-JP" dirty="0" smtClean="0">
                <a:latin typeface="Arial" charset="0"/>
                <a:ea typeface="ＭＳ Ｐゴシック" pitchFamily="50" charset="-128"/>
              </a:rPr>
              <a:t>(1)</a:t>
            </a:r>
            <a:endParaRPr lang="en-US" altLang="ja-JP"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221455"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角丸四角形吹き出し 5"/>
          <p:cNvSpPr/>
          <p:nvPr/>
        </p:nvSpPr>
        <p:spPr bwMode="auto">
          <a:xfrm>
            <a:off x="6277232" y="5257800"/>
            <a:ext cx="1447800" cy="663146"/>
          </a:xfrm>
          <a:prstGeom prst="wedgeRoundRectCallout">
            <a:avLst>
              <a:gd name="adj1" fmla="val 70318"/>
              <a:gd name="adj2" fmla="val -141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2133599" y="3804851"/>
            <a:ext cx="2895601" cy="995750"/>
          </a:xfrm>
          <a:prstGeom prst="wedgeRoundRectCallout">
            <a:avLst>
              <a:gd name="adj1" fmla="val 46705"/>
              <a:gd name="adj2" fmla="val -124958"/>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変数の型以上の分解能で波形が表示されるため要注意</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コンテンツ プレースホルダー 2"/>
          <p:cNvSpPr>
            <a:spLocks noGrp="1"/>
          </p:cNvSpPr>
          <p:nvPr>
            <p:ph idx="1"/>
          </p:nvPr>
        </p:nvSpPr>
        <p:spPr>
          <a:xfrm>
            <a:off x="533400" y="976313"/>
            <a:ext cx="3810000" cy="395287"/>
          </a:xfrm>
        </p:spPr>
        <p:txBody>
          <a:bodyPr/>
          <a:lstStyle/>
          <a:p>
            <a:r>
              <a:rPr kumimoji="1" lang="ja-JP" altLang="en-US" dirty="0" smtClean="0"/>
              <a:t>グラフ表示の分解能</a:t>
            </a:r>
            <a:endParaRPr kumimoji="1" lang="en-US" altLang="ja-JP" dirty="0" smtClean="0"/>
          </a:p>
        </p:txBody>
      </p:sp>
    </p:spTree>
    <p:extLst>
      <p:ext uri="{BB962C8B-B14F-4D97-AF65-F5344CB8AC3E}">
        <p14:creationId xmlns:p14="http://schemas.microsoft.com/office/powerpoint/2010/main" val="3168458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信号エディターの信号特性</a:t>
            </a:r>
            <a:r>
              <a:rPr lang="en-US" altLang="ja-JP" dirty="0" smtClean="0">
                <a:latin typeface="Arial" charset="0"/>
                <a:ea typeface="ＭＳ Ｐゴシック" pitchFamily="50" charset="-128"/>
              </a:rPr>
              <a:t>(2)</a:t>
            </a:r>
            <a:endParaRPr kumimoji="1" lang="ja-JP"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219200"/>
            <a:ext cx="4076012"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864" y="3200400"/>
            <a:ext cx="5264849"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4545570" y="2057400"/>
            <a:ext cx="1447800" cy="663146"/>
          </a:xfrm>
          <a:prstGeom prst="wedgeRoundRectCallout">
            <a:avLst>
              <a:gd name="adj1" fmla="val -79895"/>
              <a:gd name="adj2" fmla="val 896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1065942" y="3750276"/>
            <a:ext cx="1829658" cy="1202724"/>
          </a:xfrm>
          <a:prstGeom prst="wedgeRoundRectCallout">
            <a:avLst>
              <a:gd name="adj1" fmla="val 27630"/>
              <a:gd name="adj2" fmla="val -7662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型の範囲外の数を入力</a:t>
            </a:r>
            <a:endParaRPr lang="en-US" altLang="ja-JP" dirty="0" smtClean="0"/>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-200</a:t>
            </a:r>
          </a:p>
          <a:p>
            <a:r>
              <a:rPr lang="en-US" altLang="ja-JP" dirty="0" smtClean="0"/>
              <a:t>200</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621914" y="5410200"/>
            <a:ext cx="2717713" cy="1219200"/>
          </a:xfrm>
          <a:prstGeom prst="wedgeRoundRectCallout">
            <a:avLst>
              <a:gd name="adj1" fmla="val 109264"/>
              <a:gd name="adj2" fmla="val -133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適用ボタン押下で自動で上下限ガード</a:t>
            </a:r>
            <a:endParaRPr lang="en-US" altLang="ja-JP" dirty="0" smtClean="0"/>
          </a:p>
          <a:p>
            <a:r>
              <a:rPr lang="en-US" altLang="ja-JP" dirty="0" smtClean="0"/>
              <a:t>-200 </a:t>
            </a:r>
            <a:r>
              <a:rPr lang="ja-JP" altLang="en-US" dirty="0" smtClean="0"/>
              <a:t>→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-128</a:t>
            </a:r>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 200 </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127</a:t>
            </a:r>
          </a:p>
        </p:txBody>
      </p:sp>
      <p:sp>
        <p:nvSpPr>
          <p:cNvPr id="10" name="コンテンツ プレースホルダー 2"/>
          <p:cNvSpPr>
            <a:spLocks noGrp="1"/>
          </p:cNvSpPr>
          <p:nvPr>
            <p:ph idx="1"/>
          </p:nvPr>
        </p:nvSpPr>
        <p:spPr>
          <a:xfrm>
            <a:off x="457201" y="792956"/>
            <a:ext cx="3810000" cy="395287"/>
          </a:xfrm>
        </p:spPr>
        <p:txBody>
          <a:bodyPr/>
          <a:lstStyle/>
          <a:p>
            <a:r>
              <a:rPr kumimoji="1" lang="ja-JP" altLang="en-US" dirty="0" smtClean="0"/>
              <a:t>上下限ガード</a:t>
            </a:r>
            <a:endParaRPr kumimoji="1" lang="en-US" altLang="ja-JP" dirty="0" smtClean="0"/>
          </a:p>
        </p:txBody>
      </p:sp>
    </p:spTree>
    <p:extLst>
      <p:ext uri="{BB962C8B-B14F-4D97-AF65-F5344CB8AC3E}">
        <p14:creationId xmlns:p14="http://schemas.microsoft.com/office/powerpoint/2010/main" val="3200875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2.3.</a:t>
            </a:r>
            <a:r>
              <a:rPr lang="ja-JP" altLang="en-US" dirty="0">
                <a:latin typeface="Arial" charset="0"/>
                <a:ea typeface="ＭＳ Ｐゴシック" pitchFamily="50" charset="-128"/>
              </a:rPr>
              <a:t>信号エディターの信号特性</a:t>
            </a:r>
            <a:r>
              <a:rPr lang="en-US" altLang="ja-JP" dirty="0" smtClean="0">
                <a:latin typeface="Arial" charset="0"/>
                <a:ea typeface="ＭＳ Ｐゴシック" pitchFamily="50" charset="-128"/>
              </a:rPr>
              <a:t>(3)</a:t>
            </a:r>
            <a:endParaRPr kumimoji="1" lang="ja-JP"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44" y="1447800"/>
            <a:ext cx="4523756"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631" y="3429000"/>
            <a:ext cx="4770787"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4953000" y="2409825"/>
            <a:ext cx="1447800" cy="663146"/>
          </a:xfrm>
          <a:prstGeom prst="wedgeRoundRectCallout">
            <a:avLst>
              <a:gd name="adj1" fmla="val -79895"/>
              <a:gd name="adj2" fmla="val 896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Int8</a:t>
            </a:r>
            <a:r>
              <a:rPr lang="ja-JP" altLang="en-US" dirty="0" smtClean="0"/>
              <a:t>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1048369" y="4086225"/>
            <a:ext cx="1829658" cy="1371600"/>
          </a:xfrm>
          <a:prstGeom prst="wedgeRoundRectCallout">
            <a:avLst>
              <a:gd name="adj1" fmla="val 31682"/>
              <a:gd name="adj2" fmla="val -7007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小数点以下を含む数を入力</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r>
              <a:rPr lang="en-US" altLang="ja-JP" dirty="0" smtClean="0"/>
              <a:t>0.1</a:t>
            </a:r>
          </a:p>
          <a:p>
            <a:r>
              <a:rPr lang="en-US" altLang="ja-JP" dirty="0" smtClean="0"/>
              <a:t>10.8</a:t>
            </a:r>
          </a:p>
        </p:txBody>
      </p:sp>
      <p:sp>
        <p:nvSpPr>
          <p:cNvPr id="9" name="角丸四角形吹き出し 8"/>
          <p:cNvSpPr/>
          <p:nvPr/>
        </p:nvSpPr>
        <p:spPr bwMode="auto">
          <a:xfrm>
            <a:off x="2438400" y="5257800"/>
            <a:ext cx="1727113" cy="1219200"/>
          </a:xfrm>
          <a:prstGeom prst="wedgeRoundRectCallout">
            <a:avLst>
              <a:gd name="adj1" fmla="val 131205"/>
              <a:gd name="adj2" fmla="val -752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適用ボタン押下で四捨五入</a:t>
            </a:r>
            <a:endParaRPr lang="en-US" altLang="ja-JP" dirty="0" smtClean="0"/>
          </a:p>
          <a:p>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0.1</a:t>
            </a:r>
            <a:r>
              <a:rPr lang="ja-JP" altLang="en-US" dirty="0"/>
              <a:t> </a:t>
            </a:r>
            <a:r>
              <a:rPr lang="ja-JP" altLang="en-US" dirty="0" smtClean="0"/>
              <a:t>  →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0</a:t>
            </a:r>
          </a:p>
          <a:p>
            <a:r>
              <a:rPr lang="en-US" altLang="ja-JP" dirty="0" smtClean="0"/>
              <a:t>10.8 </a:t>
            </a:r>
            <a:r>
              <a:rPr lang="ja-JP" altLang="en-US" dirty="0" smtClean="0"/>
              <a:t>→ </a:t>
            </a:r>
            <a:r>
              <a:rPr lang="en-US" altLang="ja-JP" dirty="0" smtClean="0"/>
              <a:t>11</a:t>
            </a:r>
          </a:p>
        </p:txBody>
      </p:sp>
      <p:sp>
        <p:nvSpPr>
          <p:cNvPr id="10" name="コンテンツ プレースホルダー 2"/>
          <p:cNvSpPr>
            <a:spLocks noGrp="1"/>
          </p:cNvSpPr>
          <p:nvPr>
            <p:ph idx="1"/>
          </p:nvPr>
        </p:nvSpPr>
        <p:spPr>
          <a:xfrm>
            <a:off x="457200" y="792956"/>
            <a:ext cx="4800599" cy="395287"/>
          </a:xfrm>
        </p:spPr>
        <p:txBody>
          <a:bodyPr/>
          <a:lstStyle/>
          <a:p>
            <a:r>
              <a:rPr kumimoji="1" lang="ja-JP" altLang="en-US" dirty="0" smtClean="0"/>
              <a:t>整数型での小数点の扱い</a:t>
            </a:r>
            <a:endParaRPr kumimoji="1" lang="en-US" altLang="ja-JP" dirty="0" smtClean="0"/>
          </a:p>
        </p:txBody>
      </p:sp>
    </p:spTree>
    <p:extLst>
      <p:ext uri="{BB962C8B-B14F-4D97-AF65-F5344CB8AC3E}">
        <p14:creationId xmlns:p14="http://schemas.microsoft.com/office/powerpoint/2010/main" val="3933164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3.1. </a:t>
            </a:r>
            <a:r>
              <a:rPr lang="en-US" altLang="ja-JP" dirty="0"/>
              <a:t>mat</a:t>
            </a:r>
            <a:r>
              <a:rPr lang="ja-JP" altLang="en-US" dirty="0"/>
              <a:t>データと</a:t>
            </a:r>
            <a:r>
              <a:rPr lang="en-US" altLang="ja-JP" dirty="0" err="1"/>
              <a:t>SignalEditor</a:t>
            </a:r>
            <a:r>
              <a:rPr lang="ja-JP" altLang="en-US" dirty="0"/>
              <a:t>ブロックの</a:t>
            </a:r>
            <a:r>
              <a:rPr lang="ja-JP" altLang="en-US" dirty="0" smtClean="0"/>
              <a:t>関連</a:t>
            </a:r>
            <a:r>
              <a:rPr lang="ja-JP" altLang="en-US" dirty="0" smtClean="0">
                <a:latin typeface="Arial" charset="0"/>
                <a:ea typeface="ＭＳ Ｐゴシック" pitchFamily="50" charset="-128"/>
              </a:rPr>
              <a:t>付け</a:t>
            </a:r>
            <a:endParaRPr kumimoji="1" lang="ja-JP" alt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5670"/>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00199"/>
            <a:ext cx="2590800" cy="357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角丸四角形 5"/>
          <p:cNvSpPr/>
          <p:nvPr/>
        </p:nvSpPr>
        <p:spPr bwMode="auto">
          <a:xfrm>
            <a:off x="5857554" y="2403389"/>
            <a:ext cx="372312" cy="233363"/>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右矢印 6"/>
          <p:cNvSpPr/>
          <p:nvPr/>
        </p:nvSpPr>
        <p:spPr bwMode="auto">
          <a:xfrm>
            <a:off x="2438400" y="1872370"/>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8" name="角丸四角形吹き出し 7"/>
          <p:cNvSpPr/>
          <p:nvPr/>
        </p:nvSpPr>
        <p:spPr bwMode="auto">
          <a:xfrm>
            <a:off x="990600" y="2819400"/>
            <a:ext cx="2057400" cy="457200"/>
          </a:xfrm>
          <a:prstGeom prst="wedgeRoundRectCallout">
            <a:avLst>
              <a:gd name="adj1" fmla="val 37396"/>
              <a:gd name="adj2" fmla="val -20107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ブロックパラメータ</a:t>
            </a:r>
            <a:endParaRPr lang="en-US" altLang="ja-JP" dirty="0" smtClean="0"/>
          </a:p>
        </p:txBody>
      </p:sp>
      <p:sp>
        <p:nvSpPr>
          <p:cNvPr id="9" name="角丸四角形吹き出し 8"/>
          <p:cNvSpPr/>
          <p:nvPr/>
        </p:nvSpPr>
        <p:spPr bwMode="auto">
          <a:xfrm>
            <a:off x="6553200" y="3429000"/>
            <a:ext cx="2133600" cy="685800"/>
          </a:xfrm>
          <a:prstGeom prst="wedgeRoundRectCallout">
            <a:avLst>
              <a:gd name="adj1" fmla="val -62604"/>
              <a:gd name="adj2" fmla="val -17465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このボタンを押下し</a:t>
            </a:r>
            <a:endParaRPr lang="en-US" altLang="ja-JP" dirty="0" smtClean="0"/>
          </a:p>
          <a:p>
            <a:r>
              <a:rPr lang="en-US" altLang="ja-JP" dirty="0" smtClean="0"/>
              <a:t>mat</a:t>
            </a:r>
            <a:r>
              <a:rPr lang="ja-JP" altLang="en-US" dirty="0" smtClean="0"/>
              <a:t>ファイルを選択</a:t>
            </a:r>
            <a:endParaRPr lang="en-US" altLang="ja-JP" dirty="0" smtClean="0"/>
          </a:p>
        </p:txBody>
      </p:sp>
    </p:spTree>
    <p:extLst>
      <p:ext uri="{BB962C8B-B14F-4D97-AF65-F5344CB8AC3E}">
        <p14:creationId xmlns:p14="http://schemas.microsoft.com/office/powerpoint/2010/main" val="101078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a:t>
            </a:r>
            <a:r>
              <a:rPr lang="ja-JP" altLang="en-US" dirty="0" smtClean="0">
                <a:latin typeface="Arial" charset="0"/>
                <a:ea typeface="ＭＳ Ｐゴシック" pitchFamily="50" charset="-128"/>
              </a:rPr>
              <a:t>関連付け</a:t>
            </a:r>
            <a:r>
              <a:rPr lang="en-US" altLang="ja-JP" dirty="0" smtClean="0">
                <a:latin typeface="Arial" charset="0"/>
                <a:ea typeface="ＭＳ Ｐゴシック" pitchFamily="50" charset="-128"/>
              </a:rPr>
              <a:t>(1)</a:t>
            </a:r>
            <a:endParaRPr lang="en-US" altLang="ja-JP"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646" y="1447800"/>
            <a:ext cx="246697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609600" y="1143000"/>
            <a:ext cx="1676494"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検証用モデル</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972771"/>
            <a:ext cx="3581400" cy="5256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533400" y="3429000"/>
            <a:ext cx="2590800" cy="1371600"/>
          </a:xfrm>
          <a:prstGeom prst="wedgeRoundRectCallout">
            <a:avLst>
              <a:gd name="adj1" fmla="val 89295"/>
              <a:gd name="adj2" fmla="val -80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どの入力ポートでもよいので、ブロックパラメータを開き、</a:t>
            </a:r>
            <a:endParaRPr lang="en-US" altLang="ja-JP" dirty="0" smtClean="0"/>
          </a:p>
          <a:p>
            <a:r>
              <a:rPr lang="en-US" altLang="ja-JP" dirty="0" smtClean="0"/>
              <a:t>’</a:t>
            </a:r>
            <a:r>
              <a:rPr lang="ja-JP" altLang="en-US" dirty="0" smtClean="0"/>
              <a:t>入力の接続</a:t>
            </a:r>
            <a:r>
              <a:rPr lang="en-US" altLang="ja-JP" dirty="0" smtClean="0"/>
              <a:t>’</a:t>
            </a:r>
            <a:r>
              <a:rPr lang="ja-JP" altLang="en-US" dirty="0" smtClean="0"/>
              <a:t>を押下</a:t>
            </a:r>
            <a:endParaRPr lang="en-US" altLang="ja-JP" dirty="0" smtClean="0"/>
          </a:p>
        </p:txBody>
      </p:sp>
      <p:sp>
        <p:nvSpPr>
          <p:cNvPr id="8" name="角丸四角形 7"/>
          <p:cNvSpPr/>
          <p:nvPr/>
        </p:nvSpPr>
        <p:spPr bwMode="auto">
          <a:xfrm>
            <a:off x="4114800" y="3962400"/>
            <a:ext cx="838200" cy="282957"/>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772615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7"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メリット・デメリット</a:t>
            </a:r>
            <a:endParaRPr lang="ja-JP" altLang="en-US" sz="2800" b="1" u="sng" kern="0" dirty="0"/>
          </a:p>
        </p:txBody>
      </p:sp>
      <p:sp>
        <p:nvSpPr>
          <p:cNvPr id="8"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76696" y="995353"/>
            <a:ext cx="8229600" cy="5010150"/>
          </a:xfrm>
        </p:spPr>
        <p:txBody>
          <a:bodyPr/>
          <a:lstStyle/>
          <a:p>
            <a:pPr>
              <a:buFont typeface="Wingdings" panose="05000000000000000000" pitchFamily="2" charset="2"/>
              <a:buChar char="p"/>
            </a:pPr>
            <a:r>
              <a:rPr kumimoji="1" lang="ja-JP" altLang="en-US" dirty="0" smtClean="0"/>
              <a:t>メリット</a:t>
            </a:r>
            <a:endParaRPr kumimoji="1" lang="en-US" altLang="ja-JP" dirty="0" smtClean="0"/>
          </a:p>
          <a:p>
            <a:pPr marL="914400" lvl="1" indent="-457200">
              <a:buFont typeface="+mj-lt"/>
              <a:buAutoNum type="arabicPeriod"/>
            </a:pPr>
            <a:r>
              <a:rPr lang="ja-JP" altLang="en-US" sz="1800" dirty="0"/>
              <a:t>時間</a:t>
            </a:r>
            <a:r>
              <a:rPr lang="ja-JP" altLang="en-US" sz="1800" dirty="0" smtClean="0"/>
              <a:t>とデータをテーブル形式で入力することができる</a:t>
            </a:r>
            <a:endParaRPr lang="en-US" altLang="ja-JP" sz="1800" dirty="0" smtClean="0"/>
          </a:p>
          <a:p>
            <a:pPr marL="914400" lvl="1" indent="-457200">
              <a:buFont typeface="+mj-lt"/>
              <a:buAutoNum type="arabicPeriod"/>
            </a:pPr>
            <a:r>
              <a:rPr lang="en-US" altLang="ja-JP" sz="1800" dirty="0" smtClean="0"/>
              <a:t>Signal Builder</a:t>
            </a:r>
            <a:r>
              <a:rPr lang="ja-JP" altLang="en-US" sz="1800" dirty="0" smtClean="0"/>
              <a:t>から</a:t>
            </a:r>
            <a:r>
              <a:rPr lang="en-US" altLang="ja-JP" sz="1800" dirty="0" smtClean="0"/>
              <a:t>Signal Editor</a:t>
            </a:r>
            <a:r>
              <a:rPr lang="ja-JP" altLang="en-US" sz="1800" dirty="0" smtClean="0"/>
              <a:t>へ移植することができる</a:t>
            </a:r>
            <a:endParaRPr kumimoji="1" lang="en-US" altLang="ja-JP" sz="1800" dirty="0" smtClean="0"/>
          </a:p>
          <a:p>
            <a:pPr marL="914400" lvl="1" indent="-457200">
              <a:buFont typeface="+mj-lt"/>
              <a:buAutoNum type="arabicPeriod"/>
            </a:pPr>
            <a:r>
              <a:rPr lang="ja-JP" altLang="en-US" sz="1800" dirty="0"/>
              <a:t>検証</a:t>
            </a:r>
            <a:r>
              <a:rPr lang="ja-JP" altLang="en-US" sz="1800" dirty="0" smtClean="0"/>
              <a:t>したい環境</a:t>
            </a:r>
            <a:r>
              <a:rPr lang="en-US" altLang="ja-JP" sz="1800" dirty="0" smtClean="0"/>
              <a:t>(mat</a:t>
            </a:r>
            <a:r>
              <a:rPr lang="ja-JP" altLang="en-US" sz="1800" dirty="0" smtClean="0"/>
              <a:t>ファイル</a:t>
            </a:r>
            <a:r>
              <a:rPr lang="en-US" altLang="ja-JP" sz="1800" dirty="0" smtClean="0"/>
              <a:t>)</a:t>
            </a:r>
            <a:r>
              <a:rPr lang="ja-JP" altLang="en-US" sz="1800" dirty="0" smtClean="0"/>
              <a:t>をすぐに変更できる</a:t>
            </a:r>
            <a:endParaRPr lang="en-US" altLang="ja-JP" sz="1800" dirty="0" smtClean="0"/>
          </a:p>
          <a:p>
            <a:pPr marL="914400" lvl="1" indent="-457200">
              <a:buFont typeface="+mj-lt"/>
              <a:buAutoNum type="arabicPeriod"/>
            </a:pPr>
            <a:r>
              <a:rPr kumimoji="1" lang="en-US" altLang="ja-JP" sz="1800" dirty="0" smtClean="0"/>
              <a:t>Mat</a:t>
            </a:r>
            <a:r>
              <a:rPr kumimoji="1" lang="ja-JP" altLang="en-US" sz="1800" dirty="0" smtClean="0"/>
              <a:t>ファイルでシナリオを保存することができる</a:t>
            </a:r>
            <a:endParaRPr kumimoji="1" lang="en-US" altLang="ja-JP" sz="1800" dirty="0" smtClean="0"/>
          </a:p>
          <a:p>
            <a:pPr marL="914400" lvl="1" indent="-457200">
              <a:buFont typeface="+mj-lt"/>
              <a:buAutoNum type="arabicPeriod"/>
            </a:pPr>
            <a:r>
              <a:rPr lang="ja-JP" altLang="en-US" sz="1800" dirty="0"/>
              <a:t>多</a:t>
            </a:r>
            <a:r>
              <a:rPr lang="ja-JP" altLang="en-US" sz="1800" dirty="0" smtClean="0"/>
              <a:t>くのシナリオを短時間で作成することができる</a:t>
            </a:r>
            <a:endParaRPr kumimoji="1" lang="en-US" altLang="ja-JP" sz="1800" dirty="0" smtClean="0"/>
          </a:p>
          <a:p>
            <a:pPr>
              <a:buFont typeface="Wingdings" panose="05000000000000000000" pitchFamily="2" charset="2"/>
              <a:buChar char="p"/>
            </a:pPr>
            <a:r>
              <a:rPr kumimoji="1" lang="ja-JP" altLang="en-US" dirty="0" smtClean="0"/>
              <a:t>デメリット</a:t>
            </a:r>
            <a:endParaRPr kumimoji="1" lang="en-US" altLang="ja-JP" dirty="0" smtClean="0"/>
          </a:p>
          <a:p>
            <a:pPr marL="914400" lvl="1" indent="-457200">
              <a:buFont typeface="+mj-lt"/>
              <a:buAutoNum type="arabicPeriod"/>
            </a:pPr>
            <a:r>
              <a:rPr lang="en-US" altLang="ja-JP" sz="1800" dirty="0" smtClean="0"/>
              <a:t>Signal Builder</a:t>
            </a:r>
            <a:r>
              <a:rPr lang="ja-JP" altLang="en-US" sz="1800" dirty="0" smtClean="0"/>
              <a:t>から変換したシナリオが完全に一致しない場合がある</a:t>
            </a:r>
            <a:endParaRPr lang="en-US" altLang="ja-JP" sz="1800" dirty="0" smtClean="0"/>
          </a:p>
          <a:p>
            <a:pPr marL="914400" lvl="1" indent="-457200">
              <a:buFont typeface="+mj-lt"/>
              <a:buAutoNum type="arabicPeriod"/>
            </a:pPr>
            <a:r>
              <a:rPr lang="ja-JP" altLang="en-US" sz="1800" dirty="0" smtClean="0"/>
              <a:t>シナリオ用の</a:t>
            </a:r>
            <a:r>
              <a:rPr lang="en-US" altLang="ja-JP" sz="1800" dirty="0" smtClean="0"/>
              <a:t>mat</a:t>
            </a:r>
            <a:r>
              <a:rPr lang="ja-JP" altLang="en-US" sz="1800" dirty="0" smtClean="0"/>
              <a:t>ファイルを作成、設定しないと実行できない</a:t>
            </a:r>
            <a:endParaRPr kumimoji="1" lang="en-US" altLang="ja-JP" sz="1800" dirty="0" smtClean="0"/>
          </a:p>
        </p:txBody>
      </p:sp>
    </p:spTree>
    <p:extLst>
      <p:ext uri="{BB962C8B-B14F-4D97-AF65-F5344CB8AC3E}">
        <p14:creationId xmlns:p14="http://schemas.microsoft.com/office/powerpoint/2010/main" val="11339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(2)</a:t>
            </a:r>
            <a:endParaRPr kumimoji="1" lang="ja-JP"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143000"/>
            <a:ext cx="521997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1219200" y="1295400"/>
            <a:ext cx="381000" cy="4572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533400" y="3429000"/>
            <a:ext cx="2590800" cy="1371600"/>
          </a:xfrm>
          <a:prstGeom prst="wedgeRoundRectCallout">
            <a:avLst>
              <a:gd name="adj1" fmla="val -17323"/>
              <a:gd name="adj2" fmla="val -17070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‘Mat</a:t>
            </a:r>
            <a:r>
              <a:rPr lang="ja-JP" altLang="en-US" dirty="0" smtClean="0"/>
              <a:t>ファイルから</a:t>
            </a:r>
            <a:r>
              <a:rPr lang="en-US" altLang="ja-JP" dirty="0" smtClean="0"/>
              <a:t>’</a:t>
            </a:r>
          </a:p>
          <a:p>
            <a:r>
              <a:rPr lang="ja-JP" altLang="en-US" dirty="0" err="1" smtClean="0"/>
              <a:t>を押</a:t>
            </a:r>
            <a:r>
              <a:rPr lang="ja-JP" altLang="en-US" dirty="0" smtClean="0"/>
              <a:t>下し、信号エディターで作成した</a:t>
            </a:r>
            <a:r>
              <a:rPr lang="en-US" altLang="ja-JP" dirty="0" smtClean="0"/>
              <a:t>mat</a:t>
            </a:r>
            <a:r>
              <a:rPr lang="ja-JP" altLang="en-US" dirty="0" smtClean="0"/>
              <a:t>を読み込み</a:t>
            </a:r>
            <a:endParaRPr lang="en-US" altLang="ja-JP" dirty="0" smtClean="0"/>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5785" y="3352270"/>
            <a:ext cx="5645000" cy="329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3314834" y="4083049"/>
            <a:ext cx="5524365" cy="91730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381000" y="5410200"/>
            <a:ext cx="2590800" cy="609600"/>
          </a:xfrm>
          <a:prstGeom prst="wedgeRoundRectCallout">
            <a:avLst>
              <a:gd name="adj1" fmla="val 62824"/>
              <a:gd name="adj2" fmla="val -124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シナリオ・信号が読み込まれる</a:t>
            </a:r>
            <a:endParaRPr lang="en-US" altLang="ja-JP" dirty="0" smtClean="0"/>
          </a:p>
        </p:txBody>
      </p:sp>
    </p:spTree>
    <p:extLst>
      <p:ext uri="{BB962C8B-B14F-4D97-AF65-F5344CB8AC3E}">
        <p14:creationId xmlns:p14="http://schemas.microsoft.com/office/powerpoint/2010/main" val="689795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(3)</a:t>
            </a:r>
            <a:endParaRPr kumimoji="1" lang="ja-JP" altLang="en-US" dirty="0"/>
          </a:p>
        </p:txBody>
      </p:sp>
      <p:pic>
        <p:nvPicPr>
          <p:cNvPr id="4"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38201"/>
            <a:ext cx="4191000" cy="244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1371600" y="990601"/>
            <a:ext cx="1143000" cy="3048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838200" y="2971800"/>
            <a:ext cx="2590800" cy="1371600"/>
          </a:xfrm>
          <a:prstGeom prst="wedgeRoundRectCallout">
            <a:avLst>
              <a:gd name="adj1" fmla="val -17323"/>
              <a:gd name="adj2" fmla="val -170708"/>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信号とモデルの紐づけ条件を設定後、</a:t>
            </a:r>
            <a:r>
              <a:rPr lang="en-US" altLang="ja-JP" dirty="0" smtClean="0"/>
              <a:t>’</a:t>
            </a:r>
            <a:r>
              <a:rPr lang="ja-JP" altLang="en-US" dirty="0" smtClean="0"/>
              <a:t>モデルにマッピング</a:t>
            </a:r>
            <a:r>
              <a:rPr lang="en-US" altLang="ja-JP" dirty="0" smtClean="0"/>
              <a:t>’</a:t>
            </a:r>
            <a:r>
              <a:rPr lang="ja-JP" altLang="en-US" dirty="0" smtClean="0"/>
              <a:t>を押下</a:t>
            </a:r>
            <a:endParaRPr lang="en-US" altLang="ja-JP" dirty="0" smtClean="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2971800"/>
            <a:ext cx="5749411" cy="335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4419600" y="4267200"/>
            <a:ext cx="4419600" cy="3810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1143000" y="4957346"/>
            <a:ext cx="2590800" cy="685800"/>
          </a:xfrm>
          <a:prstGeom prst="wedgeRoundRectCallout">
            <a:avLst>
              <a:gd name="adj1" fmla="val 76427"/>
              <a:gd name="adj2" fmla="val -8876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a:t>モデルと</a:t>
            </a:r>
            <a:r>
              <a:rPr lang="ja-JP" altLang="en-US" dirty="0" smtClean="0"/>
              <a:t>の紐づけ結果が表示される</a:t>
            </a:r>
            <a:endParaRPr lang="en-US" altLang="ja-JP" dirty="0" smtClean="0"/>
          </a:p>
        </p:txBody>
      </p:sp>
    </p:spTree>
    <p:extLst>
      <p:ext uri="{BB962C8B-B14F-4D97-AF65-F5344CB8AC3E}">
        <p14:creationId xmlns:p14="http://schemas.microsoft.com/office/powerpoint/2010/main" val="667099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(4)</a:t>
            </a:r>
            <a:endParaRPr kumimoji="1" lang="ja-JP"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1754548"/>
            <a:ext cx="6191250" cy="3044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2743200" y="3202348"/>
            <a:ext cx="4743450" cy="6096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1143000" y="4957346"/>
            <a:ext cx="2590800" cy="685800"/>
          </a:xfrm>
          <a:prstGeom prst="wedgeRoundRectCallout">
            <a:avLst>
              <a:gd name="adj1" fmla="val 72015"/>
              <a:gd name="adj2" fmla="val -20543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紐づけに失敗した場合</a:t>
            </a:r>
            <a:endParaRPr lang="en-US" altLang="ja-JP" dirty="0" smtClean="0"/>
          </a:p>
        </p:txBody>
      </p:sp>
    </p:spTree>
    <p:extLst>
      <p:ext uri="{BB962C8B-B14F-4D97-AF65-F5344CB8AC3E}">
        <p14:creationId xmlns:p14="http://schemas.microsoft.com/office/powerpoint/2010/main" val="31144430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3.2. </a:t>
            </a:r>
            <a:r>
              <a:rPr lang="ja-JP" altLang="en-US" dirty="0">
                <a:latin typeface="Arial" charset="0"/>
                <a:ea typeface="ＭＳ Ｐゴシック" pitchFamily="50" charset="-128"/>
              </a:rPr>
              <a:t>インポートとの関連付け</a:t>
            </a:r>
            <a:r>
              <a:rPr lang="en-US" altLang="ja-JP" dirty="0" smtClean="0">
                <a:latin typeface="Arial" charset="0"/>
                <a:ea typeface="ＭＳ Ｐゴシック" pitchFamily="50" charset="-128"/>
              </a:rPr>
              <a:t>(5)</a:t>
            </a:r>
            <a:endParaRPr kumimoji="1" lang="ja-JP"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4436976"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 4"/>
          <p:cNvSpPr/>
          <p:nvPr/>
        </p:nvSpPr>
        <p:spPr bwMode="auto">
          <a:xfrm>
            <a:off x="416011" y="1371600"/>
            <a:ext cx="914400" cy="1905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6" name="角丸四角形 5"/>
          <p:cNvSpPr/>
          <p:nvPr/>
        </p:nvSpPr>
        <p:spPr bwMode="auto">
          <a:xfrm>
            <a:off x="2675689" y="942974"/>
            <a:ext cx="372312" cy="46672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609600" y="3291948"/>
            <a:ext cx="2590800" cy="685800"/>
          </a:xfrm>
          <a:prstGeom prst="wedgeRoundRectCallout">
            <a:avLst>
              <a:gd name="adj1" fmla="val -41956"/>
              <a:gd name="adj2" fmla="val -29154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シミュレーションに使用したいシナリオを選択</a:t>
            </a:r>
            <a:endParaRPr lang="en-US" altLang="ja-JP" dirty="0" smtClean="0"/>
          </a:p>
        </p:txBody>
      </p:sp>
      <p:sp>
        <p:nvSpPr>
          <p:cNvPr id="8" name="角丸四角形吹き出し 7"/>
          <p:cNvSpPr/>
          <p:nvPr/>
        </p:nvSpPr>
        <p:spPr bwMode="auto">
          <a:xfrm>
            <a:off x="2590800" y="2438399"/>
            <a:ext cx="2590800" cy="685800"/>
          </a:xfrm>
          <a:prstGeom prst="wedgeRoundRectCallout">
            <a:avLst>
              <a:gd name="adj1" fmla="val -38280"/>
              <a:gd name="adj2" fmla="val -19987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smtClean="0"/>
              <a:t>‘</a:t>
            </a:r>
            <a:r>
              <a:rPr lang="ja-JP" altLang="en-US" dirty="0" smtClean="0"/>
              <a:t>シミュレーション用に選択</a:t>
            </a:r>
            <a:r>
              <a:rPr lang="en-US" altLang="ja-JP" dirty="0" smtClean="0"/>
              <a:t>’</a:t>
            </a:r>
            <a:r>
              <a:rPr lang="ja-JP" altLang="en-US" dirty="0" smtClean="0"/>
              <a:t>を押下</a:t>
            </a:r>
            <a:endParaRPr lang="en-US" altLang="ja-JP" dirty="0" smtClean="0"/>
          </a:p>
        </p:txBody>
      </p:sp>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599" y="3406249"/>
            <a:ext cx="5267325" cy="307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角丸四角形 9"/>
          <p:cNvSpPr/>
          <p:nvPr/>
        </p:nvSpPr>
        <p:spPr bwMode="auto">
          <a:xfrm>
            <a:off x="4521864" y="4038600"/>
            <a:ext cx="186156" cy="15716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1" name="角丸四角形吹き出し 10"/>
          <p:cNvSpPr/>
          <p:nvPr/>
        </p:nvSpPr>
        <p:spPr bwMode="auto">
          <a:xfrm>
            <a:off x="533400" y="4038600"/>
            <a:ext cx="2590800" cy="2664620"/>
          </a:xfrm>
          <a:prstGeom prst="wedgeRoundRectCallout">
            <a:avLst>
              <a:gd name="adj1" fmla="val 102043"/>
              <a:gd name="adj2" fmla="val -4681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選択されたシナリオのマークが変わる</a:t>
            </a:r>
            <a:endParaRPr lang="en-US" altLang="ja-JP" dirty="0" smtClean="0"/>
          </a:p>
          <a:p>
            <a:endParaRPr lang="en-US" altLang="ja-JP" dirty="0"/>
          </a:p>
          <a:p>
            <a:r>
              <a:rPr lang="en-US" altLang="ja-JP" dirty="0" smtClean="0"/>
              <a:t>             </a:t>
            </a:r>
            <a:r>
              <a:rPr lang="ja-JP" altLang="en-US" dirty="0" smtClean="0"/>
              <a:t>→</a:t>
            </a:r>
            <a:endParaRPr lang="en-US" altLang="ja-JP" dirty="0" smtClean="0"/>
          </a:p>
          <a:p>
            <a:endParaRPr lang="en-US" altLang="ja-JP" dirty="0"/>
          </a:p>
          <a:p>
            <a:r>
              <a:rPr lang="ja-JP" altLang="en-US" dirty="0" smtClean="0"/>
              <a:t>この状態でシミュレーション実行すると、</a:t>
            </a:r>
            <a:r>
              <a:rPr lang="en-US" altLang="ja-JP" dirty="0" err="1" smtClean="0"/>
              <a:t>inport</a:t>
            </a:r>
            <a:r>
              <a:rPr lang="ja-JP" altLang="en-US" dirty="0" smtClean="0"/>
              <a:t>に</a:t>
            </a:r>
            <a:r>
              <a:rPr lang="en-US" altLang="ja-JP" dirty="0" smtClean="0"/>
              <a:t>mat</a:t>
            </a:r>
            <a:r>
              <a:rPr lang="ja-JP" altLang="en-US" dirty="0" smtClean="0"/>
              <a:t>データの内容が流し込まれる。</a:t>
            </a:r>
            <a:endParaRPr lang="en-US" altLang="ja-JP" dirty="0" smtClean="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909" y="4818176"/>
            <a:ext cx="546014" cy="5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709" y="4818176"/>
            <a:ext cx="530182" cy="574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57611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marL="0" indent="0"/>
            <a:r>
              <a:rPr lang="en-US" altLang="ja-JP" dirty="0">
                <a:latin typeface="Arial" charset="0"/>
                <a:ea typeface="ＭＳ Ｐゴシック" pitchFamily="50" charset="-128"/>
              </a:rPr>
              <a:t>4.1.</a:t>
            </a:r>
            <a:r>
              <a:rPr lang="ja-JP" altLang="en-US" dirty="0">
                <a:latin typeface="Arial" charset="0"/>
                <a:ea typeface="ＭＳ Ｐゴシック" pitchFamily="50" charset="-128"/>
              </a:rPr>
              <a:t>内挿・外挿設定</a:t>
            </a:r>
            <a:endParaRPr lang="ja-JP"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38200"/>
            <a:ext cx="1905000" cy="30053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bwMode="auto">
          <a:xfrm>
            <a:off x="457200" y="2326481"/>
            <a:ext cx="533400" cy="11668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853440"/>
            <a:ext cx="4714875" cy="281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095750"/>
            <a:ext cx="2814054"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865" y="4003160"/>
            <a:ext cx="2814054"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2438399" y="3843501"/>
            <a:ext cx="3200401" cy="65229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データを内挿する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ON</a:t>
            </a: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→設定テーブル間を線形補完</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9" name="角丸四角形 8"/>
          <p:cNvSpPr/>
          <p:nvPr/>
        </p:nvSpPr>
        <p:spPr bwMode="auto">
          <a:xfrm>
            <a:off x="6248400" y="3682760"/>
            <a:ext cx="2822073" cy="954079"/>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データを内挿する　</a:t>
            </a: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OFF</a:t>
            </a: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→テーブル設定タイミング</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a:t>　</a:t>
            </a:r>
            <a:r>
              <a:rPr lang="ja-JP" altLang="en-US" dirty="0" smtClean="0"/>
              <a:t>　のみで値変化</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10" name="角丸四角形 9"/>
          <p:cNvSpPr/>
          <p:nvPr/>
        </p:nvSpPr>
        <p:spPr bwMode="auto">
          <a:xfrm>
            <a:off x="4724399" y="1752600"/>
            <a:ext cx="3190875" cy="9144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5" name="直線矢印コネクタ 4"/>
          <p:cNvCxnSpPr/>
          <p:nvPr/>
        </p:nvCxnSpPr>
        <p:spPr bwMode="auto">
          <a:xfrm flipH="1">
            <a:off x="3693027" y="2384821"/>
            <a:ext cx="1031372" cy="142517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13" name="角丸四角形 12"/>
          <p:cNvSpPr/>
          <p:nvPr/>
        </p:nvSpPr>
        <p:spPr bwMode="auto">
          <a:xfrm>
            <a:off x="4500563" y="2921481"/>
            <a:ext cx="1819274" cy="507519"/>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14" name="直線矢印コネクタ 13"/>
          <p:cNvCxnSpPr/>
          <p:nvPr/>
        </p:nvCxnSpPr>
        <p:spPr bwMode="auto">
          <a:xfrm>
            <a:off x="5425440" y="3429000"/>
            <a:ext cx="822960" cy="41450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31" y="3682760"/>
            <a:ext cx="2081069" cy="28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角丸四角形 16"/>
          <p:cNvSpPr/>
          <p:nvPr/>
        </p:nvSpPr>
        <p:spPr bwMode="auto">
          <a:xfrm>
            <a:off x="441151" y="5775879"/>
            <a:ext cx="533400" cy="116681"/>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446684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latin typeface="Arial" charset="0"/>
                <a:ea typeface="ＭＳ Ｐゴシック" pitchFamily="50" charset="-128"/>
              </a:rPr>
              <a:t>4.2. </a:t>
            </a:r>
            <a:r>
              <a:rPr lang="ja-JP" altLang="en-US" dirty="0">
                <a:latin typeface="Arial" charset="0"/>
                <a:ea typeface="ＭＳ Ｐゴシック" pitchFamily="50" charset="-128"/>
              </a:rPr>
              <a:t>整数型の</a:t>
            </a:r>
            <a:r>
              <a:rPr lang="ja-JP" altLang="en-US" dirty="0" smtClean="0">
                <a:latin typeface="Arial" charset="0"/>
                <a:ea typeface="ＭＳ Ｐゴシック" pitchFamily="50" charset="-128"/>
              </a:rPr>
              <a:t>丸め方</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6741"/>
            <a:ext cx="7848600" cy="438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角丸四角形吹き出し 6"/>
          <p:cNvSpPr/>
          <p:nvPr/>
        </p:nvSpPr>
        <p:spPr bwMode="auto">
          <a:xfrm>
            <a:off x="1790700" y="762000"/>
            <a:ext cx="2590800" cy="990600"/>
          </a:xfrm>
          <a:prstGeom prst="wedgeRoundRectCallout">
            <a:avLst>
              <a:gd name="adj1" fmla="val -60149"/>
              <a:gd name="adj2" fmla="val 5685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ja-JP" altLang="en-US" dirty="0" smtClean="0"/>
              <a:t>０秒</a:t>
            </a:r>
            <a:r>
              <a:rPr lang="en-US" altLang="ja-JP" dirty="0" smtClean="0"/>
              <a:t>:-10</a:t>
            </a:r>
            <a:r>
              <a:rPr lang="ja-JP" altLang="en-US" dirty="0" smtClean="0"/>
              <a:t>　　</a:t>
            </a:r>
            <a:r>
              <a:rPr lang="en-US" altLang="ja-JP" dirty="0" smtClean="0"/>
              <a:t>10</a:t>
            </a:r>
            <a:r>
              <a:rPr lang="ja-JP" altLang="en-US" dirty="0" smtClean="0"/>
              <a:t>秒</a:t>
            </a:r>
            <a:r>
              <a:rPr lang="en-US" altLang="ja-JP" dirty="0" smtClean="0"/>
              <a:t>:10</a:t>
            </a:r>
          </a:p>
          <a:p>
            <a:r>
              <a:rPr lang="ja-JP" altLang="en-US" dirty="0" smtClean="0"/>
              <a:t>の同一設定のデータを、</a:t>
            </a:r>
            <a:r>
              <a:rPr lang="en-US" altLang="ja-JP" dirty="0" smtClean="0"/>
              <a:t>double</a:t>
            </a:r>
            <a:r>
              <a:rPr lang="ja-JP" altLang="en-US" dirty="0" smtClean="0"/>
              <a:t>と</a:t>
            </a:r>
            <a:r>
              <a:rPr lang="en-US" altLang="ja-JP" dirty="0" smtClean="0"/>
              <a:t>int8</a:t>
            </a:r>
            <a:r>
              <a:rPr lang="ja-JP" altLang="en-US" dirty="0" smtClean="0"/>
              <a:t>で出力</a:t>
            </a:r>
            <a:endParaRPr lang="en-US" altLang="ja-JP" dirty="0" smtClean="0"/>
          </a:p>
        </p:txBody>
      </p:sp>
      <p:sp>
        <p:nvSpPr>
          <p:cNvPr id="8" name="角丸四角形 7"/>
          <p:cNvSpPr/>
          <p:nvPr/>
        </p:nvSpPr>
        <p:spPr bwMode="auto">
          <a:xfrm>
            <a:off x="1143001" y="5029200"/>
            <a:ext cx="2362200" cy="304800"/>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角丸四角形吹き出し 8"/>
          <p:cNvSpPr/>
          <p:nvPr/>
        </p:nvSpPr>
        <p:spPr bwMode="auto">
          <a:xfrm>
            <a:off x="3657600" y="5181600"/>
            <a:ext cx="5334000" cy="1295400"/>
          </a:xfrm>
          <a:prstGeom prst="wedgeRoundRectCallout">
            <a:avLst>
              <a:gd name="adj1" fmla="val -52772"/>
              <a:gd name="adj2" fmla="val -3814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ja-JP" dirty="0" err="1" smtClean="0"/>
              <a:t>DataTypeConversion</a:t>
            </a:r>
            <a:r>
              <a:rPr lang="ja-JP" altLang="en-US" dirty="0" smtClean="0"/>
              <a:t>で</a:t>
            </a:r>
            <a:r>
              <a:rPr lang="en-US" altLang="ja-JP" dirty="0" smtClean="0"/>
              <a:t>double</a:t>
            </a:r>
            <a:r>
              <a:rPr lang="ja-JP" altLang="en-US" dirty="0" smtClean="0"/>
              <a:t>→</a:t>
            </a:r>
            <a:r>
              <a:rPr lang="en-US" altLang="ja-JP" dirty="0" smtClean="0"/>
              <a:t>int8</a:t>
            </a:r>
            <a:r>
              <a:rPr lang="ja-JP" altLang="en-US" dirty="0" smtClean="0"/>
              <a:t>変換</a:t>
            </a:r>
            <a:endParaRPr lang="en-US" altLang="ja-JP" dirty="0" smtClean="0"/>
          </a:p>
          <a:p>
            <a:r>
              <a:rPr lang="ja-JP" altLang="en-US" dirty="0" smtClean="0"/>
              <a:t>丸めモード</a:t>
            </a:r>
            <a:endParaRPr lang="en-US" altLang="ja-JP" dirty="0" smtClean="0"/>
          </a:p>
          <a:p>
            <a:r>
              <a:rPr lang="ja-JP" altLang="en-US" dirty="0" smtClean="0"/>
              <a:t>‘</a:t>
            </a:r>
            <a:r>
              <a:rPr lang="ja-JP" altLang="en-US" dirty="0" smtClean="0">
                <a:solidFill>
                  <a:srgbClr val="FF0000"/>
                </a:solidFill>
              </a:rPr>
              <a:t>最も近い整数方向</a:t>
            </a:r>
            <a:r>
              <a:rPr lang="ja-JP" altLang="en-US" dirty="0" smtClean="0"/>
              <a:t>’</a:t>
            </a:r>
            <a:endParaRPr lang="en-US" altLang="ja-JP" dirty="0" smtClean="0"/>
          </a:p>
          <a:p>
            <a:r>
              <a:rPr lang="ja-JP" altLang="en-US" dirty="0"/>
              <a:t>設定</a:t>
            </a:r>
            <a:r>
              <a:rPr lang="ja-JP" altLang="en-US" dirty="0" smtClean="0"/>
              <a:t>時、</a:t>
            </a:r>
            <a:r>
              <a:rPr lang="en-US" altLang="ja-JP" dirty="0" err="1" smtClean="0"/>
              <a:t>SignalEditor</a:t>
            </a:r>
            <a:r>
              <a:rPr lang="ja-JP" altLang="en-US" dirty="0" smtClean="0"/>
              <a:t>の</a:t>
            </a:r>
            <a:r>
              <a:rPr lang="en-US" altLang="ja-JP" dirty="0" smtClean="0"/>
              <a:t>int8</a:t>
            </a:r>
            <a:r>
              <a:rPr lang="ja-JP" altLang="en-US" dirty="0" smtClean="0"/>
              <a:t>出力と出力結果が一致</a:t>
            </a:r>
            <a:endParaRPr lang="en-US" altLang="ja-JP" dirty="0" smtClean="0"/>
          </a:p>
        </p:txBody>
      </p:sp>
      <p:cxnSp>
        <p:nvCxnSpPr>
          <p:cNvPr id="10" name="直線矢印コネクタ 9"/>
          <p:cNvCxnSpPr/>
          <p:nvPr/>
        </p:nvCxnSpPr>
        <p:spPr bwMode="auto">
          <a:xfrm flipH="1">
            <a:off x="1676400" y="2286000"/>
            <a:ext cx="457200" cy="60960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5525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Arial" charset="0"/>
                <a:ea typeface="ＭＳ Ｐゴシック" pitchFamily="50" charset="-128"/>
              </a:rPr>
              <a:t>５．</a:t>
            </a:r>
            <a:r>
              <a:rPr lang="ja-JP" altLang="en-US" dirty="0" smtClean="0">
                <a:latin typeface="Arial" charset="0"/>
                <a:ea typeface="ＭＳ Ｐゴシック" pitchFamily="50" charset="-128"/>
              </a:rPr>
              <a:t>不明点</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a:t>
            </a:r>
            <a:r>
              <a:rPr kumimoji="1" lang="en-US" altLang="ja-JP" dirty="0" smtClean="0"/>
              <a:t>CSV</a:t>
            </a:r>
            <a:r>
              <a:rPr kumimoji="1" lang="ja-JP" altLang="en-US" dirty="0" smtClean="0"/>
              <a:t>や</a:t>
            </a:r>
            <a:r>
              <a:rPr kumimoji="1" lang="en-US" altLang="ja-JP" dirty="0" smtClean="0"/>
              <a:t>EXCEL</a:t>
            </a:r>
            <a:r>
              <a:rPr kumimoji="1" lang="ja-JP" altLang="en-US" dirty="0" smtClean="0"/>
              <a:t>ファイルの効率の良い取り込み方はないか？</a:t>
            </a:r>
            <a:endParaRPr kumimoji="1" lang="en-US" altLang="ja-JP" dirty="0" smtClean="0"/>
          </a:p>
          <a:p>
            <a:pPr marL="0" indent="0">
              <a:buNone/>
            </a:pPr>
            <a:r>
              <a:rPr kumimoji="1" lang="ja-JP" altLang="en-US" dirty="0"/>
              <a:t>　</a:t>
            </a:r>
            <a:r>
              <a:rPr kumimoji="1" lang="ja-JP" altLang="en-US" dirty="0" smtClean="0"/>
              <a:t>現状、</a:t>
            </a:r>
            <a:endParaRPr kumimoji="1" lang="en-US" altLang="ja-JP" dirty="0" smtClean="0"/>
          </a:p>
          <a:p>
            <a:pPr marL="0" indent="0">
              <a:buNone/>
            </a:pPr>
            <a:r>
              <a:rPr kumimoji="1" lang="ja-JP" altLang="en-US" dirty="0"/>
              <a:t>　</a:t>
            </a:r>
            <a:r>
              <a:rPr kumimoji="1" lang="ja-JP" altLang="en-US" dirty="0" smtClean="0"/>
              <a:t>・</a:t>
            </a:r>
            <a:r>
              <a:rPr kumimoji="1" lang="en-US" altLang="ja-JP" dirty="0" err="1" smtClean="0"/>
              <a:t>SignalBuilder</a:t>
            </a:r>
            <a:r>
              <a:rPr kumimoji="1" lang="ja-JP" altLang="en-US" dirty="0" smtClean="0"/>
              <a:t>で取り込み後、</a:t>
            </a:r>
            <a:r>
              <a:rPr kumimoji="1" lang="en-US" altLang="ja-JP" dirty="0" err="1" smtClean="0"/>
              <a:t>SignalEditor</a:t>
            </a:r>
            <a:r>
              <a:rPr kumimoji="1" lang="ja-JP" altLang="en-US" dirty="0" smtClean="0"/>
              <a:t>に変換する</a:t>
            </a:r>
            <a:endParaRPr kumimoji="1" lang="en-US" altLang="ja-JP" dirty="0" smtClean="0"/>
          </a:p>
          <a:p>
            <a:pPr marL="0" indent="0">
              <a:buNone/>
            </a:pPr>
            <a:r>
              <a:rPr kumimoji="1" lang="ja-JP" altLang="en-US" dirty="0" smtClean="0"/>
              <a:t>　・</a:t>
            </a:r>
            <a:r>
              <a:rPr kumimoji="1" lang="en-US" altLang="ja-JP" dirty="0" smtClean="0"/>
              <a:t>mat</a:t>
            </a:r>
            <a:r>
              <a:rPr kumimoji="1" lang="ja-JP" altLang="en-US" dirty="0" smtClean="0"/>
              <a:t>をスクリプトで作成する</a:t>
            </a:r>
            <a:endParaRPr kumimoji="1" lang="en-US" altLang="ja-JP" dirty="0" smtClean="0"/>
          </a:p>
          <a:p>
            <a:pPr marL="0" indent="0">
              <a:buNone/>
            </a:pPr>
            <a:r>
              <a:rPr kumimoji="1" lang="ja-JP" altLang="en-US" dirty="0"/>
              <a:t>　</a:t>
            </a:r>
            <a:r>
              <a:rPr kumimoji="1" lang="ja-JP" altLang="en-US" dirty="0" smtClean="0"/>
              <a:t>等の手段しかない？</a:t>
            </a:r>
            <a:endParaRPr kumimoji="1" lang="en-US" altLang="ja-JP" dirty="0" smtClean="0"/>
          </a:p>
          <a:p>
            <a:pPr marL="0" indent="0">
              <a:buNone/>
            </a:pPr>
            <a:endParaRPr kumimoji="1" lang="ja-JP" altLang="en-US" dirty="0"/>
          </a:p>
        </p:txBody>
      </p:sp>
    </p:spTree>
    <p:extLst>
      <p:ext uri="{BB962C8B-B14F-4D97-AF65-F5344CB8AC3E}">
        <p14:creationId xmlns:p14="http://schemas.microsoft.com/office/powerpoint/2010/main" val="382937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90550" y="938254"/>
            <a:ext cx="8229600" cy="5443496"/>
          </a:xfrm>
        </p:spPr>
        <p:txBody>
          <a:bodyPr/>
          <a:lstStyle/>
          <a:p>
            <a:pPr marL="0" indent="0">
              <a:buNone/>
            </a:pPr>
            <a:r>
              <a:rPr kumimoji="1" lang="ja-JP" altLang="en-US" dirty="0" smtClean="0"/>
              <a:t>注意点</a:t>
            </a:r>
            <a:endParaRPr kumimoji="1" lang="en-US" altLang="ja-JP" dirty="0" smtClean="0"/>
          </a:p>
          <a:p>
            <a:pPr>
              <a:buFont typeface="Wingdings" panose="05000000000000000000" pitchFamily="2" charset="2"/>
              <a:buChar char="p"/>
            </a:pPr>
            <a:r>
              <a:rPr kumimoji="1" lang="ja-JP" altLang="en-US" dirty="0" smtClean="0"/>
              <a:t>サポートしていない</a:t>
            </a:r>
            <a:endParaRPr kumimoji="1" lang="en-US" altLang="ja-JP" dirty="0" smtClean="0"/>
          </a:p>
          <a:p>
            <a:pPr marL="857250" lvl="1" indent="-457200">
              <a:buFont typeface="+mj-lt"/>
              <a:buAutoNum type="arabicPeriod"/>
            </a:pPr>
            <a:r>
              <a:rPr kumimoji="1" lang="ja-JP" altLang="en-US" sz="1600" dirty="0" smtClean="0"/>
              <a:t>関数呼び出し</a:t>
            </a:r>
            <a:endParaRPr kumimoji="1" lang="en-US" altLang="ja-JP" sz="1600" dirty="0" smtClean="0"/>
          </a:p>
          <a:p>
            <a:pPr marL="857250" lvl="1" indent="-457200">
              <a:buFont typeface="+mj-lt"/>
              <a:buAutoNum type="arabicPeriod"/>
            </a:pPr>
            <a:r>
              <a:rPr kumimoji="1" lang="ja-JP" altLang="en-US" sz="1600" dirty="0" smtClean="0"/>
              <a:t>バス配列</a:t>
            </a:r>
            <a:endParaRPr kumimoji="1" lang="en-US" altLang="ja-JP" sz="1600" dirty="0" smtClean="0"/>
          </a:p>
          <a:p>
            <a:pPr marL="857250" lvl="1" indent="-457200">
              <a:buFont typeface="+mj-lt"/>
              <a:buAutoNum type="arabicPeriod"/>
            </a:pPr>
            <a:r>
              <a:rPr kumimoji="1" lang="ja-JP" altLang="en-US" sz="1600" dirty="0" smtClean="0"/>
              <a:t>ラピッドアクセラレータ</a:t>
            </a:r>
            <a:r>
              <a:rPr kumimoji="1" lang="ja-JP" altLang="en-US" sz="1600" dirty="0"/>
              <a:t>モード</a:t>
            </a:r>
            <a:r>
              <a:rPr kumimoji="1" lang="ja-JP" altLang="en-US" sz="1600" dirty="0" smtClean="0"/>
              <a:t>を</a:t>
            </a:r>
            <a:r>
              <a:rPr kumimoji="1" lang="ja-JP" altLang="en-US" sz="1600" dirty="0"/>
              <a:t>使用中</a:t>
            </a:r>
            <a:r>
              <a:rPr kumimoji="1" lang="ja-JP" altLang="en-US" sz="1600" dirty="0" smtClean="0"/>
              <a:t>のバス</a:t>
            </a:r>
            <a:endParaRPr kumimoji="1" lang="en-US" altLang="ja-JP" sz="1600" dirty="0" smtClean="0"/>
          </a:p>
          <a:p>
            <a:pPr marL="857250" lvl="1" indent="-457200">
              <a:buFont typeface="+mj-lt"/>
              <a:buAutoNum type="arabicPeriod"/>
            </a:pPr>
            <a:r>
              <a:rPr kumimoji="1" lang="en-US" altLang="ja-JP" sz="1600" dirty="0" smtClean="0"/>
              <a:t>Timetable</a:t>
            </a:r>
            <a:r>
              <a:rPr kumimoji="1" lang="ja-JP" altLang="en-US" sz="1600" dirty="0" smtClean="0"/>
              <a:t>オブジェクト</a:t>
            </a:r>
            <a:endParaRPr kumimoji="1" lang="en-US" altLang="ja-JP" sz="1600" dirty="0" smtClean="0"/>
          </a:p>
          <a:p>
            <a:pPr marL="857250" lvl="1" indent="-457200">
              <a:buFont typeface="+mj-lt"/>
              <a:buAutoNum type="arabicPeriod"/>
            </a:pPr>
            <a:r>
              <a:rPr kumimoji="1" lang="ja-JP" altLang="en-US" sz="1600" dirty="0" smtClean="0"/>
              <a:t>グラウンド信号</a:t>
            </a:r>
            <a:endParaRPr kumimoji="1" lang="en-US" altLang="ja-JP" sz="1600" dirty="0" smtClean="0"/>
          </a:p>
          <a:p>
            <a:pPr>
              <a:buFont typeface="Wingdings" panose="05000000000000000000" pitchFamily="2" charset="2"/>
              <a:buChar char="p"/>
            </a:pPr>
            <a:r>
              <a:rPr kumimoji="1" lang="ja-JP" altLang="en-US" dirty="0" smtClean="0"/>
              <a:t>できないこと</a:t>
            </a:r>
            <a:endParaRPr kumimoji="1" lang="en-US" altLang="ja-JP" dirty="0" smtClean="0"/>
          </a:p>
          <a:p>
            <a:pPr marL="857250" lvl="1" indent="-457200">
              <a:buFont typeface="+mj-lt"/>
              <a:buAutoNum type="arabicPeriod"/>
            </a:pPr>
            <a:r>
              <a:rPr kumimoji="1" lang="en-US" altLang="ja-JP" sz="1600" dirty="0"/>
              <a:t>Signal</a:t>
            </a:r>
            <a:r>
              <a:rPr kumimoji="1" lang="ja-JP" altLang="en-US" sz="1600" dirty="0"/>
              <a:t> </a:t>
            </a:r>
            <a:r>
              <a:rPr kumimoji="1" lang="en-US" altLang="ja-JP" sz="1600" dirty="0"/>
              <a:t>Builder</a:t>
            </a:r>
            <a:r>
              <a:rPr kumimoji="1" lang="ja-JP" altLang="en-US" sz="1600" dirty="0"/>
              <a:t>から変換したシナリオの結果が完全に一致しない場合が</a:t>
            </a:r>
            <a:r>
              <a:rPr kumimoji="1" lang="ja-JP" altLang="en-US" sz="1600" dirty="0" smtClean="0"/>
              <a:t>ある</a:t>
            </a:r>
            <a:endParaRPr kumimoji="1" lang="en-US" altLang="ja-JP" sz="1600" dirty="0" smtClean="0"/>
          </a:p>
          <a:p>
            <a:pPr marL="857250" lvl="1" indent="-457200">
              <a:buFont typeface="+mj-lt"/>
              <a:buAutoNum type="arabicPeriod"/>
            </a:pPr>
            <a:r>
              <a:rPr kumimoji="1" lang="ja-JP" altLang="en-US" sz="1600" dirty="0"/>
              <a:t>シナリオ用の</a:t>
            </a:r>
            <a:r>
              <a:rPr kumimoji="1" lang="en-US" altLang="ja-JP" sz="1600" dirty="0"/>
              <a:t>mat</a:t>
            </a:r>
            <a:r>
              <a:rPr kumimoji="1" lang="ja-JP" altLang="en-US" sz="1600" dirty="0"/>
              <a:t>ファイルを用意しないと実行できない</a:t>
            </a:r>
          </a:p>
          <a:p>
            <a:pPr marL="457200" indent="-457200">
              <a:buFont typeface="+mj-lt"/>
              <a:buAutoNum type="arabicPeriod"/>
            </a:pPr>
            <a:endParaRPr kumimoji="1" lang="ja-JP" altLang="en-US" sz="2000" dirty="0"/>
          </a:p>
        </p:txBody>
      </p:sp>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注意点・バグ・エラーの発生ケース</a:t>
            </a:r>
            <a:endParaRPr lang="ja-JP" altLang="en-US" sz="2800" b="1" u="sng" kern="0" dirty="0"/>
          </a:p>
        </p:txBody>
      </p:sp>
    </p:spTree>
    <p:extLst>
      <p:ext uri="{BB962C8B-B14F-4D97-AF65-F5344CB8AC3E}">
        <p14:creationId xmlns:p14="http://schemas.microsoft.com/office/powerpoint/2010/main" val="2750660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90550" y="1371600"/>
            <a:ext cx="8229600" cy="5010150"/>
          </a:xfrm>
        </p:spPr>
        <p:txBody>
          <a:bodyPr/>
          <a:lstStyle/>
          <a:p>
            <a:pPr marL="0" indent="0">
              <a:buNone/>
            </a:pPr>
            <a:r>
              <a:rPr kumimoji="1" lang="en-US" altLang="ja-JP" dirty="0" smtClean="0"/>
              <a:t>SLDV</a:t>
            </a:r>
            <a:r>
              <a:rPr kumimoji="1" lang="ja-JP" altLang="en-US" dirty="0" smtClean="0"/>
              <a:t>で作ったテストデータは、</a:t>
            </a:r>
            <a:endParaRPr kumimoji="1" lang="en-US" altLang="ja-JP" dirty="0" smtClean="0"/>
          </a:p>
          <a:p>
            <a:pPr marL="0" indent="0">
              <a:buNone/>
            </a:pPr>
            <a:r>
              <a:rPr kumimoji="1" lang="ja-JP" altLang="en-US" dirty="0" smtClean="0"/>
              <a:t>ハーネス</a:t>
            </a:r>
            <a:r>
              <a:rPr kumimoji="1" lang="ja-JP" altLang="en-US" dirty="0"/>
              <a:t>モデル</a:t>
            </a:r>
            <a:r>
              <a:rPr kumimoji="1" lang="ja-JP" altLang="en-US" dirty="0" smtClean="0"/>
              <a:t>の作成で作られるのは</a:t>
            </a:r>
            <a:r>
              <a:rPr kumimoji="1" lang="en-US" altLang="ja-JP" dirty="0" err="1" smtClean="0"/>
              <a:t>R2019b</a:t>
            </a:r>
            <a:r>
              <a:rPr kumimoji="1" lang="ja-JP" altLang="en-US" dirty="0" smtClean="0"/>
              <a:t>では</a:t>
            </a:r>
            <a:r>
              <a:rPr kumimoji="1" lang="en-US" altLang="ja-JP" dirty="0" smtClean="0"/>
              <a:t>Signal</a:t>
            </a:r>
            <a:r>
              <a:rPr kumimoji="1" lang="ja-JP" altLang="en-US" dirty="0" smtClean="0"/>
              <a:t> </a:t>
            </a:r>
            <a:r>
              <a:rPr kumimoji="1" lang="en-US" altLang="ja-JP" dirty="0" smtClean="0"/>
              <a:t>builder</a:t>
            </a:r>
            <a:r>
              <a:rPr kumimoji="1" lang="ja-JP" altLang="en-US" dirty="0" smtClean="0"/>
              <a:t>である。</a:t>
            </a:r>
            <a:endParaRPr kumimoji="1" lang="en-US" altLang="ja-JP" dirty="0" smtClean="0"/>
          </a:p>
          <a:p>
            <a:pPr marL="0" indent="0">
              <a:buNone/>
            </a:pPr>
            <a:r>
              <a:rPr kumimoji="1" lang="en-US" altLang="ja-JP" dirty="0" smtClean="0"/>
              <a:t>Signal</a:t>
            </a:r>
            <a:r>
              <a:rPr kumimoji="1" lang="ja-JP" altLang="en-US" dirty="0" smtClean="0"/>
              <a:t> </a:t>
            </a:r>
            <a:r>
              <a:rPr kumimoji="1" lang="en-US" altLang="ja-JP" dirty="0" smtClean="0"/>
              <a:t>Editor</a:t>
            </a:r>
            <a:r>
              <a:rPr kumimoji="1" lang="ja-JP" altLang="en-US" dirty="0" smtClean="0"/>
              <a:t>ではない。</a:t>
            </a:r>
            <a:endParaRPr kumimoji="1" lang="en-US" altLang="ja-JP" dirty="0" smtClean="0"/>
          </a:p>
          <a:p>
            <a:pPr marL="0" indent="0">
              <a:buNone/>
            </a:pPr>
            <a:endParaRPr kumimoji="1" lang="en-US" altLang="ja-JP" dirty="0"/>
          </a:p>
          <a:p>
            <a:pPr marL="0" indent="0">
              <a:buNone/>
            </a:pPr>
            <a:r>
              <a:rPr kumimoji="1" lang="ja-JP" altLang="en-US" dirty="0" smtClean="0"/>
              <a:t>そして、画面に表示される　</a:t>
            </a:r>
            <a:r>
              <a:rPr kumimoji="1" lang="en-US" altLang="ja-JP" dirty="0" smtClean="0"/>
              <a:t>mat</a:t>
            </a:r>
            <a:r>
              <a:rPr kumimoji="1" lang="ja-JP" altLang="en-US" dirty="0" smtClean="0"/>
              <a:t>データは　</a:t>
            </a:r>
            <a:r>
              <a:rPr kumimoji="1" lang="en-US" altLang="ja-JP" dirty="0"/>
              <a:t> Signal</a:t>
            </a:r>
            <a:r>
              <a:rPr kumimoji="1" lang="ja-JP" altLang="en-US" dirty="0"/>
              <a:t> </a:t>
            </a:r>
            <a:r>
              <a:rPr kumimoji="1" lang="en-US" altLang="ja-JP" dirty="0" smtClean="0"/>
              <a:t>Editor</a:t>
            </a:r>
            <a:r>
              <a:rPr kumimoji="1" lang="ja-JP" altLang="en-US" dirty="0" smtClean="0"/>
              <a:t>対応ではない。</a:t>
            </a:r>
            <a:endParaRPr kumimoji="1" lang="ja-JP" altLang="en-US" dirty="0"/>
          </a:p>
        </p:txBody>
      </p:sp>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smtClean="0"/>
              <a:t>SLDV</a:t>
            </a:r>
            <a:r>
              <a:rPr lang="ja-JP" altLang="en-US" sz="2800" b="1" u="sng" kern="0" dirty="0" smtClean="0"/>
              <a:t>の</a:t>
            </a:r>
            <a:r>
              <a:rPr lang="ja-JP" altLang="en-US" sz="2800" b="1" u="sng" kern="0" dirty="0" smtClean="0"/>
              <a:t>実行による</a:t>
            </a:r>
            <a:r>
              <a:rPr lang="en-US" altLang="ja-JP" sz="2800" b="1" u="sng" kern="0" dirty="0" smtClean="0"/>
              <a:t>mat</a:t>
            </a:r>
            <a:r>
              <a:rPr lang="ja-JP" altLang="en-US" sz="2800" b="1" u="sng" kern="0" dirty="0" smtClean="0"/>
              <a:t>との関係</a:t>
            </a:r>
            <a:endParaRPr lang="ja-JP" altLang="en-US" sz="2800" b="1" u="sng" kern="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682" r="16440" b="16666"/>
          <a:stretch/>
        </p:blipFill>
        <p:spPr bwMode="auto">
          <a:xfrm>
            <a:off x="2895600" y="4191000"/>
            <a:ext cx="4209402" cy="2144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967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23528" y="262444"/>
            <a:ext cx="2794868" cy="369332"/>
          </a:xfrm>
          <a:prstGeom prst="rect">
            <a:avLst/>
          </a:prstGeom>
          <a:noFill/>
        </p:spPr>
        <p:txBody>
          <a:bodyPr wrap="none" rtlCol="0">
            <a:spAutoFit/>
          </a:bodyPr>
          <a:lstStyle/>
          <a:p>
            <a:r>
              <a:rPr kumimoji="1" lang="en-US" altLang="ja-JP" dirty="0" smtClean="0"/>
              <a:t>SLDV</a:t>
            </a:r>
            <a:r>
              <a:rPr kumimoji="1" lang="ja-JP" altLang="en-US" dirty="0" smtClean="0"/>
              <a:t>のパラメータ変更機能</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4216855" cy="4768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295" t="33358"/>
          <a:stretch/>
        </p:blipFill>
        <p:spPr bwMode="auto">
          <a:xfrm>
            <a:off x="3493934" y="893712"/>
            <a:ext cx="5660749" cy="203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線矢印コネクタ 3"/>
          <p:cNvCxnSpPr/>
          <p:nvPr/>
        </p:nvCxnSpPr>
        <p:spPr>
          <a:xfrm flipV="1">
            <a:off x="1619672" y="1772816"/>
            <a:ext cx="2920711" cy="25922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4283968" y="2708920"/>
            <a:ext cx="4182555" cy="646331"/>
          </a:xfrm>
          <a:prstGeom prst="rect">
            <a:avLst/>
          </a:prstGeom>
          <a:noFill/>
        </p:spPr>
        <p:txBody>
          <a:bodyPr wrap="none" rtlCol="0">
            <a:spAutoFit/>
          </a:bodyPr>
          <a:lstStyle/>
          <a:p>
            <a:r>
              <a:rPr kumimoji="1" lang="ja-JP" altLang="en-US" dirty="0" smtClean="0"/>
              <a:t>ハーネスモデルを作ると、</a:t>
            </a:r>
            <a:r>
              <a:rPr kumimoji="1" lang="en-US" altLang="ja-JP" dirty="0" smtClean="0"/>
              <a:t>Signal</a:t>
            </a:r>
            <a:r>
              <a:rPr kumimoji="1" lang="ja-JP" altLang="en-US" dirty="0" smtClean="0"/>
              <a:t> </a:t>
            </a:r>
            <a:r>
              <a:rPr kumimoji="1" lang="en-US" altLang="ja-JP" dirty="0" smtClean="0"/>
              <a:t>Builder</a:t>
            </a:r>
            <a:r>
              <a:rPr kumimoji="1" lang="ja-JP" altLang="en-US" dirty="0" smtClean="0"/>
              <a:t>が</a:t>
            </a:r>
            <a:endParaRPr kumimoji="1" lang="en-US" altLang="ja-JP" dirty="0" smtClean="0"/>
          </a:p>
          <a:p>
            <a:r>
              <a:rPr lang="ja-JP" altLang="en-US" dirty="0"/>
              <a:t>作られる</a:t>
            </a:r>
            <a:endParaRPr kumimoji="1" lang="ja-JP" altLang="en-US" dirty="0"/>
          </a:p>
        </p:txBody>
      </p:sp>
      <p:cxnSp>
        <p:nvCxnSpPr>
          <p:cNvPr id="10" name="直線矢印コネクタ 9"/>
          <p:cNvCxnSpPr/>
          <p:nvPr/>
        </p:nvCxnSpPr>
        <p:spPr>
          <a:xfrm>
            <a:off x="2267744" y="4797152"/>
            <a:ext cx="2016224" cy="5368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350163" y="5096061"/>
            <a:ext cx="4804520" cy="1200329"/>
          </a:xfrm>
          <a:prstGeom prst="rect">
            <a:avLst/>
          </a:prstGeom>
          <a:noFill/>
        </p:spPr>
        <p:txBody>
          <a:bodyPr wrap="none" rtlCol="0">
            <a:spAutoFit/>
          </a:bodyPr>
          <a:lstStyle/>
          <a:p>
            <a:r>
              <a:rPr kumimoji="1" lang="en-US" altLang="ja-JP" dirty="0" smtClean="0"/>
              <a:t>SLDV</a:t>
            </a:r>
            <a:r>
              <a:rPr kumimoji="1" lang="ja-JP" altLang="en-US" dirty="0" smtClean="0"/>
              <a:t>の設定、試用するテストケース</a:t>
            </a:r>
            <a:endParaRPr kumimoji="1" lang="en-US" altLang="ja-JP" dirty="0" smtClean="0"/>
          </a:p>
          <a:p>
            <a:r>
              <a:rPr kumimoji="1" lang="ja-JP" altLang="en-US" dirty="0" smtClean="0"/>
              <a:t>パラメータなどが保存されているが</a:t>
            </a:r>
            <a:endParaRPr kumimoji="1" lang="en-US" altLang="ja-JP" dirty="0" smtClean="0"/>
          </a:p>
          <a:p>
            <a:r>
              <a:rPr lang="en-US" altLang="ja-JP" dirty="0" smtClean="0"/>
              <a:t>Signal</a:t>
            </a:r>
            <a:r>
              <a:rPr lang="ja-JP" altLang="en-US" dirty="0" smtClean="0"/>
              <a:t> </a:t>
            </a:r>
            <a:r>
              <a:rPr lang="en-US" altLang="ja-JP" dirty="0" smtClean="0"/>
              <a:t>Builder</a:t>
            </a:r>
            <a:r>
              <a:rPr lang="ja-JP" altLang="en-US" dirty="0" err="1" smtClean="0"/>
              <a:t>、</a:t>
            </a:r>
            <a:r>
              <a:rPr lang="en-US" altLang="ja-JP" dirty="0" smtClean="0"/>
              <a:t>Signal</a:t>
            </a:r>
            <a:r>
              <a:rPr lang="ja-JP" altLang="en-US" dirty="0" smtClean="0"/>
              <a:t> </a:t>
            </a:r>
            <a:r>
              <a:rPr lang="en-US" altLang="ja-JP" dirty="0" err="1" smtClean="0"/>
              <a:t>Editer</a:t>
            </a:r>
            <a:r>
              <a:rPr lang="ja-JP" altLang="en-US" dirty="0" smtClean="0"/>
              <a:t>などでは</a:t>
            </a:r>
            <a:r>
              <a:rPr lang="ja-JP" altLang="en-US" dirty="0" smtClean="0"/>
              <a:t>読めない</a:t>
            </a:r>
            <a:endParaRPr kumimoji="1" lang="en-US" altLang="ja-JP" dirty="0"/>
          </a:p>
          <a:p>
            <a:endParaRPr kumimoji="1" lang="ja-JP" altLang="en-US" dirty="0"/>
          </a:p>
        </p:txBody>
      </p:sp>
      <p:cxnSp>
        <p:nvCxnSpPr>
          <p:cNvPr id="13" name="直線矢印コネクタ 12"/>
          <p:cNvCxnSpPr/>
          <p:nvPr/>
        </p:nvCxnSpPr>
        <p:spPr>
          <a:xfrm flipV="1">
            <a:off x="2895600" y="3652876"/>
            <a:ext cx="1670803" cy="92048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553393" y="3373035"/>
            <a:ext cx="4145045" cy="1200329"/>
          </a:xfrm>
          <a:prstGeom prst="rect">
            <a:avLst/>
          </a:prstGeom>
          <a:noFill/>
        </p:spPr>
        <p:txBody>
          <a:bodyPr wrap="none" rtlCol="0">
            <a:spAutoFit/>
          </a:bodyPr>
          <a:lstStyle/>
          <a:p>
            <a:r>
              <a:rPr lang="ja-JP" altLang="en-US" dirty="0" smtClean="0"/>
              <a:t>モデル名</a:t>
            </a:r>
            <a:r>
              <a:rPr lang="en-US" altLang="ja-JP" dirty="0" smtClean="0"/>
              <a:t>_</a:t>
            </a:r>
            <a:r>
              <a:rPr lang="en-US" altLang="ja-JP" dirty="0" err="1" smtClean="0"/>
              <a:t>test.mldatx</a:t>
            </a:r>
            <a:r>
              <a:rPr lang="ja-JP" altLang="en-US" dirty="0" smtClean="0"/>
              <a:t>として出力される。</a:t>
            </a:r>
            <a:endParaRPr lang="en-US" altLang="ja-JP" dirty="0" smtClean="0"/>
          </a:p>
          <a:p>
            <a:r>
              <a:rPr kumimoji="1" lang="en-US" altLang="ja-JP" dirty="0" smtClean="0"/>
              <a:t>Simulink</a:t>
            </a:r>
            <a:r>
              <a:rPr kumimoji="1" lang="ja-JP" altLang="en-US" dirty="0" smtClean="0"/>
              <a:t> </a:t>
            </a:r>
            <a:r>
              <a:rPr kumimoji="1" lang="en-US" altLang="ja-JP" dirty="0" smtClean="0"/>
              <a:t>Test</a:t>
            </a:r>
            <a:r>
              <a:rPr kumimoji="1" lang="ja-JP" altLang="en-US" dirty="0" smtClean="0"/>
              <a:t>を実行するためのファイルで</a:t>
            </a:r>
            <a:endParaRPr kumimoji="1" lang="en-US" altLang="ja-JP" dirty="0" smtClean="0"/>
          </a:p>
          <a:p>
            <a:r>
              <a:rPr lang="en-US" altLang="ja-JP" dirty="0" smtClean="0"/>
              <a:t>Signal</a:t>
            </a:r>
            <a:r>
              <a:rPr lang="ja-JP" altLang="en-US" dirty="0" smtClean="0"/>
              <a:t> </a:t>
            </a:r>
            <a:r>
              <a:rPr lang="en-US" altLang="ja-JP" dirty="0" smtClean="0"/>
              <a:t>Editor</a:t>
            </a:r>
            <a:r>
              <a:rPr lang="ja-JP" altLang="en-US" dirty="0" smtClean="0"/>
              <a:t>でも読めない。</a:t>
            </a:r>
            <a:endParaRPr lang="en-US" altLang="ja-JP" dirty="0" smtClean="0"/>
          </a:p>
          <a:p>
            <a:r>
              <a:rPr kumimoji="1" lang="ja-JP" altLang="en-US" dirty="0"/>
              <a:t>パラメータ</a:t>
            </a:r>
            <a:r>
              <a:rPr kumimoji="1" lang="ja-JP" altLang="en-US" dirty="0" smtClean="0"/>
              <a:t>は、独自に読み込まれる</a:t>
            </a:r>
            <a:endParaRPr kumimoji="1" lang="ja-JP" altLang="en-US" dirty="0"/>
          </a:p>
        </p:txBody>
      </p:sp>
    </p:spTree>
    <p:extLst>
      <p:ext uri="{BB962C8B-B14F-4D97-AF65-F5344CB8AC3E}">
        <p14:creationId xmlns:p14="http://schemas.microsoft.com/office/powerpoint/2010/main" val="263132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 </a:t>
            </a:r>
            <a:r>
              <a:rPr lang="en-US" altLang="ja-JP" dirty="0" err="1" smtClean="0"/>
              <a:t>SignalEditor</a:t>
            </a:r>
            <a:r>
              <a:rPr lang="ja-JP" altLang="en-US" dirty="0" smtClean="0"/>
              <a:t>　使用フロー</a:t>
            </a:r>
            <a:endParaRPr kumimoji="1" lang="ja-JP"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975" y="2457455"/>
            <a:ext cx="138507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bwMode="auto">
          <a:xfrm>
            <a:off x="457106" y="2076454"/>
            <a:ext cx="1676494"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信号エディター</a:t>
            </a:r>
          </a:p>
        </p:txBody>
      </p:sp>
      <p:sp>
        <p:nvSpPr>
          <p:cNvPr id="5" name="右矢印 4"/>
          <p:cNvSpPr/>
          <p:nvPr/>
        </p:nvSpPr>
        <p:spPr bwMode="auto">
          <a:xfrm>
            <a:off x="2057401" y="2714629"/>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1" y="2457455"/>
            <a:ext cx="860822" cy="942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角丸四角形 7"/>
          <p:cNvSpPr/>
          <p:nvPr/>
        </p:nvSpPr>
        <p:spPr bwMode="auto">
          <a:xfrm>
            <a:off x="2647763" y="2076454"/>
            <a:ext cx="1508898" cy="38100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tx1"/>
                </a:solidFill>
                <a:effectLst/>
                <a:latin typeface="Arial" charset="0"/>
                <a:ea typeface="ＭＳ Ｐゴシック" pitchFamily="50" charset="-128"/>
              </a:rPr>
              <a:t>Mat</a:t>
            </a: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ファイル</a:t>
            </a:r>
          </a:p>
        </p:txBody>
      </p:sp>
      <p:sp>
        <p:nvSpPr>
          <p:cNvPr id="9" name="右矢印 8"/>
          <p:cNvSpPr/>
          <p:nvPr/>
        </p:nvSpPr>
        <p:spPr bwMode="auto">
          <a:xfrm>
            <a:off x="4419600" y="2738443"/>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0" name="角丸四角形 9"/>
          <p:cNvSpPr/>
          <p:nvPr/>
        </p:nvSpPr>
        <p:spPr bwMode="auto">
          <a:xfrm>
            <a:off x="5486400" y="1714501"/>
            <a:ext cx="2895600" cy="6667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ルートレベルの</a:t>
            </a:r>
            <a:r>
              <a:rPr lang="en-US" altLang="ja-JP" dirty="0" err="1" smtClean="0"/>
              <a:t>inport</a:t>
            </a:r>
            <a:r>
              <a:rPr lang="ja-JP" altLang="en-US" dirty="0" smtClean="0"/>
              <a:t>との</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関連付け</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543179"/>
            <a:ext cx="911827" cy="133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638429"/>
            <a:ext cx="7334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右矢印 12"/>
          <p:cNvSpPr/>
          <p:nvPr/>
        </p:nvSpPr>
        <p:spPr bwMode="auto">
          <a:xfrm rot="2328179">
            <a:off x="4175135" y="3763948"/>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4" name="角丸四角形 13"/>
          <p:cNvSpPr/>
          <p:nvPr/>
        </p:nvSpPr>
        <p:spPr bwMode="auto">
          <a:xfrm>
            <a:off x="5514975" y="4389408"/>
            <a:ext cx="2895600" cy="66675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dirty="0" err="1" smtClean="0"/>
              <a:t>SignalEditor</a:t>
            </a:r>
            <a:r>
              <a:rPr lang="ja-JP" altLang="en-US" dirty="0" smtClean="0"/>
              <a:t>ブロックでの</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読み込み</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652" y="5219701"/>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角丸四角形吹き出し 16"/>
          <p:cNvSpPr/>
          <p:nvPr/>
        </p:nvSpPr>
        <p:spPr bwMode="auto">
          <a:xfrm>
            <a:off x="761999" y="4036985"/>
            <a:ext cx="1885763" cy="685800"/>
          </a:xfrm>
          <a:prstGeom prst="wedgeRoundRectCallout">
            <a:avLst>
              <a:gd name="adj1" fmla="val -18177"/>
              <a:gd name="adj2" fmla="val -13888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流し込みたい</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波形を作成</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513546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442970" cy="4929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99253" y="203921"/>
            <a:ext cx="5178982" cy="369332"/>
          </a:xfrm>
          <a:prstGeom prst="rect">
            <a:avLst/>
          </a:prstGeom>
          <a:noFill/>
        </p:spPr>
        <p:txBody>
          <a:bodyPr wrap="none" rtlCol="0">
            <a:spAutoFit/>
          </a:bodyPr>
          <a:lstStyle/>
          <a:p>
            <a:r>
              <a:rPr kumimoji="1" lang="ja-JP" altLang="en-US" dirty="0" smtClean="0"/>
              <a:t>パラメータの変更は、</a:t>
            </a:r>
            <a:r>
              <a:rPr kumimoji="1" lang="en-US" altLang="ja-JP" dirty="0" smtClean="0"/>
              <a:t>Simulink</a:t>
            </a:r>
            <a:r>
              <a:rPr kumimoji="1" lang="ja-JP" altLang="en-US" dirty="0" smtClean="0"/>
              <a:t> </a:t>
            </a:r>
            <a:r>
              <a:rPr kumimoji="1" lang="en-US" altLang="ja-JP" dirty="0" smtClean="0"/>
              <a:t>Test</a:t>
            </a:r>
            <a:r>
              <a:rPr kumimoji="1" lang="ja-JP" altLang="en-US" dirty="0" smtClean="0"/>
              <a:t> にて実施可能　</a:t>
            </a:r>
            <a:endParaRPr kumimoji="1" lang="ja-JP" altLang="en-US" dirty="0"/>
          </a:p>
        </p:txBody>
      </p:sp>
    </p:spTree>
    <p:extLst>
      <p:ext uri="{BB962C8B-B14F-4D97-AF65-F5344CB8AC3E}">
        <p14:creationId xmlns:p14="http://schemas.microsoft.com/office/powerpoint/2010/main" val="3885151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pic>
        <p:nvPicPr>
          <p:cNvPr id="9" name="図 8"/>
          <p:cNvPicPr>
            <a:picLocks noChangeAspect="1"/>
          </p:cNvPicPr>
          <p:nvPr/>
        </p:nvPicPr>
        <p:blipFill>
          <a:blip r:embed="rId2"/>
          <a:stretch>
            <a:fillRect/>
          </a:stretch>
        </p:blipFill>
        <p:spPr>
          <a:xfrm>
            <a:off x="1003372" y="932316"/>
            <a:ext cx="4100644" cy="2013840"/>
          </a:xfrm>
          <a:prstGeom prst="rect">
            <a:avLst/>
          </a:prstGeom>
        </p:spPr>
      </p:pic>
      <p:pic>
        <p:nvPicPr>
          <p:cNvPr id="8" name="図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3372" y="3169210"/>
            <a:ext cx="6189820" cy="3346831"/>
          </a:xfrm>
          <a:prstGeom prst="rect">
            <a:avLst/>
          </a:prstGeom>
        </p:spPr>
      </p:pic>
      <p:grpSp>
        <p:nvGrpSpPr>
          <p:cNvPr id="11" name="グループ化 10"/>
          <p:cNvGrpSpPr/>
          <p:nvPr/>
        </p:nvGrpSpPr>
        <p:grpSpPr>
          <a:xfrm>
            <a:off x="5249340" y="1627090"/>
            <a:ext cx="3503060" cy="1430593"/>
            <a:chOff x="1086544" y="3655836"/>
            <a:chExt cx="2901047" cy="1430593"/>
          </a:xfrm>
          <a:solidFill>
            <a:schemeClr val="accent1">
              <a:lumMod val="50000"/>
            </a:schemeClr>
          </a:solidFill>
        </p:grpSpPr>
        <p:sp>
          <p:nvSpPr>
            <p:cNvPr id="12" name="二等辺三角形 11"/>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3" name="角丸四角形 12"/>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err="1" smtClean="0">
                  <a:ln>
                    <a:noFill/>
                  </a:ln>
                  <a:solidFill>
                    <a:schemeClr val="bg1"/>
                  </a:solidFill>
                  <a:effectLst/>
                  <a:latin typeface="Arial" charset="0"/>
                  <a:ea typeface="ＭＳ Ｐゴシック" pitchFamily="50" charset="-128"/>
                </a:rPr>
                <a:t>SimulinkCheck</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実行可能</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15772762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pic>
        <p:nvPicPr>
          <p:cNvPr id="10" name="図 9"/>
          <p:cNvPicPr>
            <a:picLocks noChangeAspect="1"/>
          </p:cNvPicPr>
          <p:nvPr/>
        </p:nvPicPr>
        <p:blipFill>
          <a:blip r:embed="rId2"/>
          <a:stretch>
            <a:fillRect/>
          </a:stretch>
        </p:blipFill>
        <p:spPr>
          <a:xfrm>
            <a:off x="588948" y="926194"/>
            <a:ext cx="6847003" cy="5357794"/>
          </a:xfrm>
          <a:prstGeom prst="rect">
            <a:avLst/>
          </a:prstGeom>
        </p:spPr>
      </p:pic>
      <p:grpSp>
        <p:nvGrpSpPr>
          <p:cNvPr id="16" name="グループ化 15"/>
          <p:cNvGrpSpPr/>
          <p:nvPr/>
        </p:nvGrpSpPr>
        <p:grpSpPr>
          <a:xfrm>
            <a:off x="5490409" y="926194"/>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 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の内部ブロックの向きが左向きのため警告</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39095623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2"/>
          <a:stretch>
            <a:fillRect/>
          </a:stretch>
        </p:blipFill>
        <p:spPr>
          <a:xfrm>
            <a:off x="588948" y="926194"/>
            <a:ext cx="6847003" cy="5357794"/>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2800" b="1" u="sng" kern="0" dirty="0" err="1" smtClean="0"/>
              <a:t>SimulinkCheck</a:t>
            </a:r>
            <a:r>
              <a:rPr lang="ja-JP" altLang="en-US" sz="2800" b="1" u="sng" kern="0" dirty="0" smtClean="0"/>
              <a:t>の実行可否</a:t>
            </a:r>
            <a:endParaRPr lang="en-US" altLang="ja-JP" sz="2800" b="1" u="sng" kern="0" dirty="0" smtClean="0"/>
          </a:p>
        </p:txBody>
      </p:sp>
      <p:grpSp>
        <p:nvGrpSpPr>
          <p:cNvPr id="16" name="グループ化 15"/>
          <p:cNvGrpSpPr/>
          <p:nvPr/>
        </p:nvGrpSpPr>
        <p:grpSpPr>
          <a:xfrm>
            <a:off x="5490409" y="926194"/>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smtClean="0">
                  <a:solidFill>
                    <a:schemeClr val="bg1"/>
                  </a:solidFill>
                </a:rPr>
                <a:t>Signal Editor</a:t>
              </a:r>
              <a:r>
                <a:rPr lang="ja-JP" altLang="en-US" dirty="0" smtClean="0">
                  <a:solidFill>
                    <a:schemeClr val="bg1"/>
                  </a:solidFill>
                </a:rPr>
                <a:t>が</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トップ階層に存在するため警告</a:t>
              </a:r>
              <a:endParaRPr lang="en-US" altLang="ja-JP" dirty="0" smtClean="0">
                <a:solidFill>
                  <a:schemeClr val="bg1"/>
                </a:solidFill>
              </a:endParaRPr>
            </a:p>
          </p:txBody>
        </p:sp>
      </p:grpSp>
    </p:spTree>
    <p:extLst>
      <p:ext uri="{BB962C8B-B14F-4D97-AF65-F5344CB8AC3E}">
        <p14:creationId xmlns:p14="http://schemas.microsoft.com/office/powerpoint/2010/main" val="413974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pic>
        <p:nvPicPr>
          <p:cNvPr id="8" name="図 7"/>
          <p:cNvPicPr>
            <a:picLocks noChangeAspect="1"/>
          </p:cNvPicPr>
          <p:nvPr/>
        </p:nvPicPr>
        <p:blipFill>
          <a:blip r:embed="rId2"/>
          <a:stretch>
            <a:fillRect/>
          </a:stretch>
        </p:blipFill>
        <p:spPr>
          <a:xfrm>
            <a:off x="668274" y="1357737"/>
            <a:ext cx="4281538" cy="2151111"/>
          </a:xfrm>
          <a:prstGeom prst="rect">
            <a:avLst/>
          </a:prstGeom>
        </p:spPr>
      </p:pic>
      <p:pic>
        <p:nvPicPr>
          <p:cNvPr id="10" name="図 9"/>
          <p:cNvPicPr>
            <a:picLocks noChangeAspect="1"/>
          </p:cNvPicPr>
          <p:nvPr/>
        </p:nvPicPr>
        <p:blipFill>
          <a:blip r:embed="rId3"/>
          <a:stretch>
            <a:fillRect/>
          </a:stretch>
        </p:blipFill>
        <p:spPr>
          <a:xfrm>
            <a:off x="979646" y="3660735"/>
            <a:ext cx="3509066" cy="2233927"/>
          </a:xfrm>
          <a:prstGeom prst="rect">
            <a:avLst/>
          </a:prstGeom>
        </p:spPr>
      </p:pic>
      <p:pic>
        <p:nvPicPr>
          <p:cNvPr id="14" name="図 13"/>
          <p:cNvPicPr>
            <a:picLocks noChangeAspect="1"/>
          </p:cNvPicPr>
          <p:nvPr/>
        </p:nvPicPr>
        <p:blipFill>
          <a:blip r:embed="rId4"/>
          <a:stretch>
            <a:fillRect/>
          </a:stretch>
        </p:blipFill>
        <p:spPr>
          <a:xfrm>
            <a:off x="5487726" y="1932533"/>
            <a:ext cx="3489118" cy="4128872"/>
          </a:xfrm>
          <a:prstGeom prst="rect">
            <a:avLst/>
          </a:prstGeom>
        </p:spPr>
      </p:pic>
      <p:sp>
        <p:nvSpPr>
          <p:cNvPr id="15" name="ストライプ矢印 14"/>
          <p:cNvSpPr/>
          <p:nvPr/>
        </p:nvSpPr>
        <p:spPr bwMode="auto">
          <a:xfrm>
            <a:off x="5066916" y="2942871"/>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16" name="グループ化 15"/>
          <p:cNvGrpSpPr/>
          <p:nvPr/>
        </p:nvGrpSpPr>
        <p:grpSpPr>
          <a:xfrm>
            <a:off x="5473784" y="1002700"/>
            <a:ext cx="3503060" cy="1430593"/>
            <a:chOff x="1086544" y="3655836"/>
            <a:chExt cx="2901047" cy="1430593"/>
          </a:xfrm>
          <a:solidFill>
            <a:schemeClr val="accent1">
              <a:lumMod val="50000"/>
            </a:schemeClr>
          </a:solidFill>
        </p:grpSpPr>
        <p:sp>
          <p:nvSpPr>
            <p:cNvPr id="17" name="二等辺三角形 16"/>
            <p:cNvSpPr/>
            <p:nvPr/>
          </p:nvSpPr>
          <p:spPr bwMode="auto">
            <a:xfrm rot="10800000">
              <a:off x="1243996" y="4223183"/>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1086544" y="3655836"/>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コード生成可能</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3720493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pic>
        <p:nvPicPr>
          <p:cNvPr id="12" name="図 11"/>
          <p:cNvPicPr>
            <a:picLocks noChangeAspect="1"/>
          </p:cNvPicPr>
          <p:nvPr/>
        </p:nvPicPr>
        <p:blipFill>
          <a:blip r:embed="rId2"/>
          <a:stretch>
            <a:fillRect/>
          </a:stretch>
        </p:blipFill>
        <p:spPr>
          <a:xfrm>
            <a:off x="504835" y="876300"/>
            <a:ext cx="4756396" cy="5628513"/>
          </a:xfrm>
          <a:prstGeom prst="rect">
            <a:avLst/>
          </a:prstGeom>
        </p:spPr>
      </p:pic>
      <p:pic>
        <p:nvPicPr>
          <p:cNvPr id="13" name="図 12"/>
          <p:cNvPicPr>
            <a:picLocks noChangeAspect="1"/>
          </p:cNvPicPr>
          <p:nvPr/>
        </p:nvPicPr>
        <p:blipFill>
          <a:blip r:embed="rId3"/>
          <a:stretch>
            <a:fillRect/>
          </a:stretch>
        </p:blipFill>
        <p:spPr>
          <a:xfrm>
            <a:off x="5366006" y="876300"/>
            <a:ext cx="3624116" cy="3048000"/>
          </a:xfrm>
          <a:prstGeom prst="rect">
            <a:avLst/>
          </a:prstGeom>
        </p:spPr>
      </p:pic>
      <p:sp>
        <p:nvSpPr>
          <p:cNvPr id="15" name="正方形/長方形 14"/>
          <p:cNvSpPr/>
          <p:nvPr/>
        </p:nvSpPr>
        <p:spPr bwMode="auto">
          <a:xfrm>
            <a:off x="848668" y="2920089"/>
            <a:ext cx="3823085" cy="1502282"/>
          </a:xfrm>
          <a:prstGeom prst="rect">
            <a:avLst/>
          </a:prstGeom>
          <a:noFill/>
          <a:ln w="28575" cap="flat" cmpd="sng" algn="ctr">
            <a:solidFill>
              <a:srgbClr val="C0008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正方形/長方形 15"/>
          <p:cNvSpPr/>
          <p:nvPr/>
        </p:nvSpPr>
        <p:spPr bwMode="auto">
          <a:xfrm>
            <a:off x="848668" y="4491194"/>
            <a:ext cx="3823085" cy="1502282"/>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7" name="正方形/長方形 16"/>
          <p:cNvSpPr/>
          <p:nvPr/>
        </p:nvSpPr>
        <p:spPr bwMode="auto">
          <a:xfrm>
            <a:off x="5560211" y="1509696"/>
            <a:ext cx="3351034" cy="867744"/>
          </a:xfrm>
          <a:prstGeom prst="rect">
            <a:avLst/>
          </a:prstGeom>
          <a:noFill/>
          <a:ln w="28575" cap="flat" cmpd="sng" algn="ctr">
            <a:solidFill>
              <a:srgbClr val="C0008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正方形/長方形 17"/>
          <p:cNvSpPr/>
          <p:nvPr/>
        </p:nvSpPr>
        <p:spPr bwMode="auto">
          <a:xfrm>
            <a:off x="5560211" y="2425239"/>
            <a:ext cx="3351034" cy="867744"/>
          </a:xfrm>
          <a:prstGeom prst="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3" name="直線コネクタ 2"/>
          <p:cNvCxnSpPr/>
          <p:nvPr/>
        </p:nvCxnSpPr>
        <p:spPr bwMode="auto">
          <a:xfrm flipH="1">
            <a:off x="4671753" y="1943568"/>
            <a:ext cx="888458" cy="1727662"/>
          </a:xfrm>
          <a:prstGeom prst="line">
            <a:avLst/>
          </a:prstGeom>
          <a:solidFill>
            <a:schemeClr val="accent1"/>
          </a:solidFill>
          <a:ln w="28575" cap="flat" cmpd="sng" algn="ctr">
            <a:solidFill>
              <a:srgbClr val="C0008E"/>
            </a:solidFill>
            <a:prstDash val="solid"/>
            <a:round/>
            <a:headEnd type="triangle" w="med" len="med"/>
            <a:tailEnd type="triangle" w="med" len="med"/>
          </a:ln>
          <a:effectLst/>
        </p:spPr>
      </p:cxnSp>
      <p:cxnSp>
        <p:nvCxnSpPr>
          <p:cNvPr id="20" name="直線コネクタ 19"/>
          <p:cNvCxnSpPr>
            <a:stCxn id="18" idx="1"/>
            <a:endCxn id="16" idx="3"/>
          </p:cNvCxnSpPr>
          <p:nvPr/>
        </p:nvCxnSpPr>
        <p:spPr bwMode="auto">
          <a:xfrm flipH="1">
            <a:off x="4671753" y="2859111"/>
            <a:ext cx="888458" cy="2383224"/>
          </a:xfrm>
          <a:prstGeom prst="line">
            <a:avLst/>
          </a:prstGeom>
          <a:solidFill>
            <a:schemeClr val="accent1"/>
          </a:solidFill>
          <a:ln w="28575" cap="flat" cmpd="sng" algn="ctr">
            <a:solidFill>
              <a:srgbClr val="0000FF"/>
            </a:solidFill>
            <a:prstDash val="solid"/>
            <a:round/>
            <a:headEnd type="triangle" w="med" len="med"/>
            <a:tailEnd type="triangle" w="med" len="med"/>
          </a:ln>
          <a:effectLst/>
        </p:spPr>
      </p:cxnSp>
      <p:grpSp>
        <p:nvGrpSpPr>
          <p:cNvPr id="23" name="グループ化 22"/>
          <p:cNvGrpSpPr/>
          <p:nvPr/>
        </p:nvGrpSpPr>
        <p:grpSpPr>
          <a:xfrm>
            <a:off x="5484198" y="4050723"/>
            <a:ext cx="3503060" cy="1453295"/>
            <a:chOff x="1086544" y="3824339"/>
            <a:chExt cx="2901047" cy="1453295"/>
          </a:xfrm>
          <a:solidFill>
            <a:schemeClr val="accent1">
              <a:lumMod val="50000"/>
            </a:schemeClr>
          </a:solidFill>
        </p:grpSpPr>
        <p:sp>
          <p:nvSpPr>
            <p:cNvPr id="24" name="二等辺三角形 23"/>
            <p:cNvSpPr/>
            <p:nvPr/>
          </p:nvSpPr>
          <p:spPr bwMode="auto">
            <a:xfrm>
              <a:off x="1243996" y="3824339"/>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5" name="角丸四角形 24"/>
            <p:cNvSpPr/>
            <p:nvPr/>
          </p:nvSpPr>
          <p:spPr bwMode="auto">
            <a:xfrm>
              <a:off x="1086544" y="4089708"/>
              <a:ext cx="2901047"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設定したシナリオが</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生成されていることを確認</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p:txBody>
        </p:sp>
      </p:grpSp>
    </p:spTree>
    <p:extLst>
      <p:ext uri="{BB962C8B-B14F-4D97-AF65-F5344CB8AC3E}">
        <p14:creationId xmlns:p14="http://schemas.microsoft.com/office/powerpoint/2010/main" val="7884704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pic>
        <p:nvPicPr>
          <p:cNvPr id="2" name="図 1"/>
          <p:cNvPicPr>
            <a:picLocks noChangeAspect="1"/>
          </p:cNvPicPr>
          <p:nvPr/>
        </p:nvPicPr>
        <p:blipFill>
          <a:blip r:embed="rId2"/>
          <a:stretch>
            <a:fillRect/>
          </a:stretch>
        </p:blipFill>
        <p:spPr>
          <a:xfrm>
            <a:off x="690215" y="1298075"/>
            <a:ext cx="4987377" cy="2449317"/>
          </a:xfrm>
          <a:prstGeom prst="rect">
            <a:avLst/>
          </a:prstGeom>
        </p:spPr>
      </p:pic>
      <p:sp>
        <p:nvSpPr>
          <p:cNvPr id="21" name="ストライプ矢印 2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7" name="図 6"/>
          <p:cNvPicPr>
            <a:picLocks noChangeAspect="1"/>
          </p:cNvPicPr>
          <p:nvPr/>
        </p:nvPicPr>
        <p:blipFill>
          <a:blip r:embed="rId3"/>
          <a:stretch>
            <a:fillRect/>
          </a:stretch>
        </p:blipFill>
        <p:spPr>
          <a:xfrm>
            <a:off x="1574135" y="3975529"/>
            <a:ext cx="3596381" cy="2288606"/>
          </a:xfrm>
          <a:prstGeom prst="rect">
            <a:avLst/>
          </a:prstGeom>
        </p:spPr>
      </p:pic>
      <p:grpSp>
        <p:nvGrpSpPr>
          <p:cNvPr id="16" name="グループ化 15"/>
          <p:cNvGrpSpPr/>
          <p:nvPr/>
        </p:nvGrpSpPr>
        <p:grpSpPr>
          <a:xfrm>
            <a:off x="5438085" y="3547435"/>
            <a:ext cx="3639414" cy="1473452"/>
            <a:chOff x="641073" y="3185247"/>
            <a:chExt cx="3013967" cy="1473452"/>
          </a:xfrm>
          <a:solidFill>
            <a:schemeClr val="accent1">
              <a:lumMod val="50000"/>
            </a:schemeClr>
          </a:solidFill>
        </p:grpSpPr>
        <p:sp>
          <p:nvSpPr>
            <p:cNvPr id="17" name="二等辺三角形 16"/>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8" name="角丸四角形 17"/>
            <p:cNvSpPr/>
            <p:nvPr/>
          </p:nvSpPr>
          <p:spPr bwMode="auto">
            <a:xfrm>
              <a:off x="887244" y="3185247"/>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使用したモデル</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42382618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pic>
        <p:nvPicPr>
          <p:cNvPr id="2" name="図 1"/>
          <p:cNvPicPr>
            <a:picLocks noChangeAspect="1"/>
          </p:cNvPicPr>
          <p:nvPr/>
        </p:nvPicPr>
        <p:blipFill>
          <a:blip r:embed="rId2"/>
          <a:stretch>
            <a:fillRect/>
          </a:stretch>
        </p:blipFill>
        <p:spPr>
          <a:xfrm>
            <a:off x="690215" y="1298075"/>
            <a:ext cx="4987377" cy="2449317"/>
          </a:xfrm>
          <a:prstGeom prst="rect">
            <a:avLst/>
          </a:prstGeom>
        </p:spPr>
      </p:pic>
      <p:pic>
        <p:nvPicPr>
          <p:cNvPr id="4" name="図 3"/>
          <p:cNvPicPr>
            <a:picLocks noChangeAspect="1"/>
          </p:cNvPicPr>
          <p:nvPr/>
        </p:nvPicPr>
        <p:blipFill>
          <a:blip r:embed="rId3"/>
          <a:stretch>
            <a:fillRect/>
          </a:stretch>
        </p:blipFill>
        <p:spPr>
          <a:xfrm>
            <a:off x="690215" y="3899958"/>
            <a:ext cx="4987377" cy="2449317"/>
          </a:xfrm>
          <a:prstGeom prst="rect">
            <a:avLst/>
          </a:prstGeom>
        </p:spPr>
      </p:pic>
      <p:sp>
        <p:nvSpPr>
          <p:cNvPr id="21" name="ストライプ矢印 2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22" name="グループ化 21"/>
          <p:cNvGrpSpPr/>
          <p:nvPr/>
        </p:nvGrpSpPr>
        <p:grpSpPr>
          <a:xfrm>
            <a:off x="5805945" y="3446926"/>
            <a:ext cx="2511433" cy="906063"/>
            <a:chOff x="641073" y="3185247"/>
            <a:chExt cx="2079834" cy="906063"/>
          </a:xfrm>
          <a:solidFill>
            <a:schemeClr val="accent1">
              <a:lumMod val="50000"/>
            </a:schemeClr>
          </a:solidFill>
        </p:grpSpPr>
        <p:sp>
          <p:nvSpPr>
            <p:cNvPr id="26" name="二等辺三角形 25"/>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7" name="角丸四角形 26"/>
            <p:cNvSpPr/>
            <p:nvPr/>
          </p:nvSpPr>
          <p:spPr bwMode="auto">
            <a:xfrm>
              <a:off x="887245" y="3185247"/>
              <a:ext cx="1833662" cy="906063"/>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コマンドで変換</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782362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690215" y="1298075"/>
            <a:ext cx="4987377" cy="2449317"/>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sp>
        <p:nvSpPr>
          <p:cNvPr id="11" name="ストライプ矢印 10"/>
          <p:cNvSpPr/>
          <p:nvPr/>
        </p:nvSpPr>
        <p:spPr bwMode="auto">
          <a:xfrm rot="5400000">
            <a:off x="3105112" y="3257699"/>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3" name="図 2"/>
          <p:cNvPicPr>
            <a:picLocks noChangeAspect="1"/>
          </p:cNvPicPr>
          <p:nvPr/>
        </p:nvPicPr>
        <p:blipFill>
          <a:blip r:embed="rId3"/>
          <a:stretch>
            <a:fillRect/>
          </a:stretch>
        </p:blipFill>
        <p:spPr>
          <a:xfrm>
            <a:off x="1574135" y="3975530"/>
            <a:ext cx="3596381" cy="2288606"/>
          </a:xfrm>
          <a:prstGeom prst="rect">
            <a:avLst/>
          </a:prstGeom>
        </p:spPr>
      </p:pic>
      <p:grpSp>
        <p:nvGrpSpPr>
          <p:cNvPr id="14" name="グループ化 13"/>
          <p:cNvGrpSpPr/>
          <p:nvPr/>
        </p:nvGrpSpPr>
        <p:grpSpPr>
          <a:xfrm>
            <a:off x="5438085" y="3547435"/>
            <a:ext cx="3639414" cy="1473452"/>
            <a:chOff x="641073" y="3185247"/>
            <a:chExt cx="3013967" cy="1473452"/>
          </a:xfrm>
          <a:solidFill>
            <a:schemeClr val="accent1">
              <a:lumMod val="50000"/>
            </a:schemeClr>
          </a:solidFill>
        </p:grpSpPr>
        <p:sp>
          <p:nvSpPr>
            <p:cNvPr id="15" name="二等辺三角形 14"/>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角丸四角形 15"/>
            <p:cNvSpPr/>
            <p:nvPr/>
          </p:nvSpPr>
          <p:spPr bwMode="auto">
            <a:xfrm>
              <a:off x="887244" y="3185247"/>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lang="ja-JP" altLang="en-US" dirty="0" smtClean="0">
                  <a:solidFill>
                    <a:schemeClr val="bg1"/>
                  </a:solidFill>
                </a:rPr>
                <a:t>を変換した</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 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を使用したモデル</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コード生成</a:t>
              </a:r>
              <a:endParaRPr kumimoji="1" lang="ja-JP" altLang="en-US" sz="1100" b="0" i="0" u="none" strike="noStrike" cap="none" normalizeH="0" baseline="0" dirty="0" smtClean="0">
                <a:ln>
                  <a:noFill/>
                </a:ln>
                <a:solidFill>
                  <a:schemeClr val="bg1"/>
                </a:solidFill>
                <a:effectLst/>
              </a:endParaRPr>
            </a:p>
          </p:txBody>
        </p:sp>
      </p:grpSp>
    </p:spTree>
    <p:extLst>
      <p:ext uri="{BB962C8B-B14F-4D97-AF65-F5344CB8AC3E}">
        <p14:creationId xmlns:p14="http://schemas.microsoft.com/office/powerpoint/2010/main" val="17366668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435381" y="1298075"/>
            <a:ext cx="8650431" cy="4685650"/>
          </a:xfrm>
          <a:prstGeom prst="rect">
            <a:avLst/>
          </a:prstGeom>
        </p:spPr>
      </p:pic>
      <p:sp>
        <p:nvSpPr>
          <p:cNvPr id="5"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コード生成の可否</a:t>
            </a:r>
            <a:endParaRPr lang="ja-JP" altLang="en-US" sz="2800" b="1" u="sng" kern="0" dirty="0"/>
          </a:p>
        </p:txBody>
      </p:sp>
      <p:sp>
        <p:nvSpPr>
          <p:cNvPr id="1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04360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から変換した</a:t>
            </a:r>
            <a:r>
              <a:rPr lang="en-US" altLang="ja-JP" kern="0" dirty="0" smtClean="0"/>
              <a:t>Signal Editor</a:t>
            </a:r>
            <a:r>
              <a:rPr lang="ja-JP" altLang="en-US" kern="0" dirty="0" smtClean="0"/>
              <a:t>とのコード比較</a:t>
            </a:r>
            <a:endParaRPr lang="ja-JP" altLang="en-US" kern="0" dirty="0"/>
          </a:p>
        </p:txBody>
      </p:sp>
      <p:sp>
        <p:nvSpPr>
          <p:cNvPr id="13" name="正方形/長方形 12"/>
          <p:cNvSpPr/>
          <p:nvPr/>
        </p:nvSpPr>
        <p:spPr bwMode="auto">
          <a:xfrm>
            <a:off x="979646" y="2296398"/>
            <a:ext cx="8064602" cy="2067783"/>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grpSp>
        <p:nvGrpSpPr>
          <p:cNvPr id="17" name="グループ化 16"/>
          <p:cNvGrpSpPr/>
          <p:nvPr/>
        </p:nvGrpSpPr>
        <p:grpSpPr>
          <a:xfrm>
            <a:off x="5428409" y="4429748"/>
            <a:ext cx="3342158" cy="1732507"/>
            <a:chOff x="680719" y="3111071"/>
            <a:chExt cx="2767796" cy="1732507"/>
          </a:xfrm>
          <a:solidFill>
            <a:schemeClr val="accent1">
              <a:lumMod val="50000"/>
            </a:schemeClr>
          </a:solidFill>
        </p:grpSpPr>
        <p:sp>
          <p:nvSpPr>
            <p:cNvPr id="18" name="二等辺三角形 17"/>
            <p:cNvSpPr/>
            <p:nvPr/>
          </p:nvSpPr>
          <p:spPr bwMode="auto">
            <a:xfrm>
              <a:off x="794182" y="3111071"/>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0" name="角丸四角形 19"/>
            <p:cNvSpPr/>
            <p:nvPr/>
          </p:nvSpPr>
          <p:spPr bwMode="auto">
            <a:xfrm>
              <a:off x="680719" y="3370126"/>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lang="ja-JP" altLang="en-US" dirty="0">
                  <a:solidFill>
                    <a:schemeClr val="bg1"/>
                  </a:solidFill>
                </a:rPr>
                <a:t> </a:t>
              </a:r>
              <a:r>
                <a:rPr lang="en-US" altLang="ja-JP" dirty="0" smtClean="0">
                  <a:solidFill>
                    <a:schemeClr val="bg1"/>
                  </a:solidFill>
                </a:rPr>
                <a:t>Builder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と</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dirty="0" smtClean="0">
                  <a:solidFill>
                    <a:schemeClr val="bg1"/>
                  </a:solidFill>
                </a:rPr>
                <a:t>Signal Editor</a:t>
              </a:r>
              <a:r>
                <a:rPr lang="ja-JP" altLang="en-US" dirty="0" smtClean="0">
                  <a:solidFill>
                    <a:schemeClr val="bg1"/>
                  </a:solidFill>
                </a:rPr>
                <a:t>とでは</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値の取り方が異なることを確認</a:t>
              </a:r>
              <a:endParaRPr lang="en-US" altLang="ja-JP" dirty="0" smtClean="0">
                <a:solidFill>
                  <a:schemeClr val="bg1"/>
                </a:solidFill>
              </a:endParaRPr>
            </a:p>
          </p:txBody>
        </p:sp>
      </p:grpSp>
      <p:grpSp>
        <p:nvGrpSpPr>
          <p:cNvPr id="21" name="グループ化 20"/>
          <p:cNvGrpSpPr/>
          <p:nvPr/>
        </p:nvGrpSpPr>
        <p:grpSpPr>
          <a:xfrm>
            <a:off x="402129" y="4927873"/>
            <a:ext cx="3342158" cy="1732507"/>
            <a:chOff x="680719" y="3111071"/>
            <a:chExt cx="2767796" cy="1732507"/>
          </a:xfrm>
          <a:solidFill>
            <a:schemeClr val="accent1">
              <a:lumMod val="50000"/>
            </a:schemeClr>
          </a:solidFill>
        </p:grpSpPr>
        <p:sp>
          <p:nvSpPr>
            <p:cNvPr id="22" name="二等辺三角形 21"/>
            <p:cNvSpPr/>
            <p:nvPr/>
          </p:nvSpPr>
          <p:spPr bwMode="auto">
            <a:xfrm>
              <a:off x="794182" y="3111071"/>
              <a:ext cx="408676" cy="863246"/>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3" name="角丸四角形 22"/>
            <p:cNvSpPr/>
            <p:nvPr/>
          </p:nvSpPr>
          <p:spPr bwMode="auto">
            <a:xfrm>
              <a:off x="680719" y="3370126"/>
              <a:ext cx="2767796" cy="1473452"/>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同じ生成結果には</a:t>
              </a:r>
              <a:endParaRPr lang="en-US" altLang="ja-JP" dirty="0" smtClean="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solidFill>
                    <a:schemeClr val="bg1"/>
                  </a:solidFill>
                </a:rPr>
                <a:t>ならないことを確認</a:t>
              </a:r>
              <a:endParaRPr lang="en-US" altLang="ja-JP" dirty="0" smtClean="0">
                <a:solidFill>
                  <a:schemeClr val="bg1"/>
                </a:solidFill>
              </a:endParaRPr>
            </a:p>
          </p:txBody>
        </p:sp>
      </p:grpSp>
    </p:spTree>
    <p:extLst>
      <p:ext uri="{BB962C8B-B14F-4D97-AF65-F5344CB8AC3E}">
        <p14:creationId xmlns:p14="http://schemas.microsoft.com/office/powerpoint/2010/main" val="136952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8334547" cy="162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a:t>
            </a:r>
            <a:r>
              <a:rPr lang="ja-JP" altLang="en-US" kern="0" dirty="0" smtClean="0"/>
              <a:t> </a:t>
            </a:r>
            <a:r>
              <a:rPr lang="en-US" altLang="ja-JP" kern="0" dirty="0" smtClean="0"/>
              <a:t>Editor</a:t>
            </a:r>
            <a:r>
              <a:rPr lang="ja-JP" altLang="en-US" kern="0" dirty="0" smtClean="0"/>
              <a:t>ブロックは</a:t>
            </a:r>
            <a:endParaRPr lang="en-US" altLang="ja-JP" kern="0" dirty="0" smtClean="0"/>
          </a:p>
          <a:p>
            <a:r>
              <a:rPr lang="ja-JP" altLang="en-US" kern="0" dirty="0" smtClean="0"/>
              <a:t>相互交換可能なシナリオを表示、作成、編集することができる。</a:t>
            </a:r>
            <a:endParaRPr lang="en-US" altLang="ja-JP" kern="0" dirty="0" smtClean="0"/>
          </a:p>
          <a:p>
            <a:r>
              <a:rPr lang="en-US" altLang="ja-JP" kern="0" dirty="0" smtClean="0"/>
              <a:t>Signal Builder</a:t>
            </a:r>
            <a:r>
              <a:rPr lang="ja-JP" altLang="en-US" kern="0" dirty="0" smtClean="0"/>
              <a:t>と同等の機能を持つが、自由で簡易的なシナリオを短時間で作成することができる。</a:t>
            </a:r>
            <a:endParaRPr lang="en-US" altLang="ja-JP" kern="0" dirty="0" smtClean="0"/>
          </a:p>
        </p:txBody>
      </p:sp>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sp>
        <p:nvSpPr>
          <p:cNvPr id="4"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概要</a:t>
            </a:r>
            <a:endParaRPr lang="ja-JP" altLang="en-US" sz="2800" b="1" u="sng" kern="0" dirty="0"/>
          </a:p>
        </p:txBody>
      </p:sp>
      <p:pic>
        <p:nvPicPr>
          <p:cNvPr id="3" name="図 2"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522" y="2943785"/>
            <a:ext cx="1534821" cy="934589"/>
          </a:xfrm>
          <a:prstGeom prst="rect">
            <a:avLst/>
          </a:prstGeom>
        </p:spPr>
      </p:pic>
      <p:pic>
        <p:nvPicPr>
          <p:cNvPr id="5" name="図 4"/>
          <p:cNvPicPr>
            <a:picLocks noChangeAspect="1"/>
          </p:cNvPicPr>
          <p:nvPr/>
        </p:nvPicPr>
        <p:blipFill>
          <a:blip r:embed="rId3"/>
          <a:stretch>
            <a:fillRect/>
          </a:stretch>
        </p:blipFill>
        <p:spPr>
          <a:xfrm>
            <a:off x="2682814" y="2832439"/>
            <a:ext cx="5814759" cy="3456061"/>
          </a:xfrm>
          <a:prstGeom prst="rect">
            <a:avLst/>
          </a:prstGeom>
        </p:spPr>
      </p:pic>
    </p:spTree>
    <p:extLst>
      <p:ext uri="{BB962C8B-B14F-4D97-AF65-F5344CB8AC3E}">
        <p14:creationId xmlns:p14="http://schemas.microsoft.com/office/powerpoint/2010/main" val="340312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03" y="1318788"/>
            <a:ext cx="5671084" cy="1633519"/>
          </a:xfrm>
          <a:prstGeom prst="rect">
            <a:avLst/>
          </a:prstGeom>
          <a:ln>
            <a:solidFill>
              <a:schemeClr val="tx1"/>
            </a:solidFill>
          </a:ln>
        </p:spPr>
      </p:pic>
      <p:pic>
        <p:nvPicPr>
          <p:cNvPr id="7" name="図 6"/>
          <p:cNvPicPr>
            <a:picLocks noChangeAspect="1"/>
          </p:cNvPicPr>
          <p:nvPr/>
        </p:nvPicPr>
        <p:blipFill>
          <a:blip r:embed="rId3"/>
          <a:stretch>
            <a:fillRect/>
          </a:stretch>
        </p:blipFill>
        <p:spPr>
          <a:xfrm>
            <a:off x="803803" y="3068134"/>
            <a:ext cx="3319462" cy="1552310"/>
          </a:xfrm>
          <a:prstGeom prst="rect">
            <a:avLst/>
          </a:prstGeom>
        </p:spPr>
      </p:pic>
      <p:pic>
        <p:nvPicPr>
          <p:cNvPr id="8" name="図 7"/>
          <p:cNvPicPr>
            <a:picLocks noChangeAspect="1"/>
          </p:cNvPicPr>
          <p:nvPr/>
        </p:nvPicPr>
        <p:blipFill>
          <a:blip r:embed="rId4"/>
          <a:stretch>
            <a:fillRect/>
          </a:stretch>
        </p:blipFill>
        <p:spPr>
          <a:xfrm>
            <a:off x="1723488" y="4290277"/>
            <a:ext cx="2508310" cy="2109570"/>
          </a:xfrm>
          <a:prstGeom prst="rect">
            <a:avLst/>
          </a:prstGeom>
        </p:spPr>
      </p:pic>
      <p:pic>
        <p:nvPicPr>
          <p:cNvPr id="9" name="図 8"/>
          <p:cNvPicPr>
            <a:picLocks noChangeAspect="1"/>
          </p:cNvPicPr>
          <p:nvPr/>
        </p:nvPicPr>
        <p:blipFill>
          <a:blip r:embed="rId5"/>
          <a:stretch>
            <a:fillRect/>
          </a:stretch>
        </p:blipFill>
        <p:spPr>
          <a:xfrm>
            <a:off x="4623350" y="3065631"/>
            <a:ext cx="3319462" cy="1552310"/>
          </a:xfrm>
          <a:prstGeom prst="rect">
            <a:avLst/>
          </a:prstGeom>
        </p:spPr>
      </p:pic>
      <p:pic>
        <p:nvPicPr>
          <p:cNvPr id="10" name="図 9"/>
          <p:cNvPicPr>
            <a:picLocks noChangeAspect="1"/>
          </p:cNvPicPr>
          <p:nvPr/>
        </p:nvPicPr>
        <p:blipFill>
          <a:blip r:embed="rId6"/>
          <a:stretch>
            <a:fillRect/>
          </a:stretch>
        </p:blipFill>
        <p:spPr>
          <a:xfrm>
            <a:off x="7599538" y="3408456"/>
            <a:ext cx="1404039" cy="1936606"/>
          </a:xfrm>
          <a:prstGeom prst="rect">
            <a:avLst/>
          </a:prstGeom>
        </p:spPr>
      </p:pic>
      <p:pic>
        <p:nvPicPr>
          <p:cNvPr id="11" name="図 10"/>
          <p:cNvPicPr>
            <a:picLocks noChangeAspect="1"/>
          </p:cNvPicPr>
          <p:nvPr/>
        </p:nvPicPr>
        <p:blipFill>
          <a:blip r:embed="rId7"/>
          <a:stretch>
            <a:fillRect/>
          </a:stretch>
        </p:blipFill>
        <p:spPr>
          <a:xfrm>
            <a:off x="5151483" y="4501435"/>
            <a:ext cx="2773566" cy="1898412"/>
          </a:xfrm>
          <a:prstGeom prst="rect">
            <a:avLst/>
          </a:prstGeom>
        </p:spPr>
      </p:pic>
      <p:sp>
        <p:nvSpPr>
          <p:cNvPr id="6" name="ストライプ矢印 5"/>
          <p:cNvSpPr/>
          <p:nvPr/>
        </p:nvSpPr>
        <p:spPr bwMode="auto">
          <a:xfrm>
            <a:off x="4275721" y="3931920"/>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smtClean="0"/>
              <a:t>Signal</a:t>
            </a:r>
            <a:r>
              <a:rPr lang="ja-JP" altLang="en-US" sz="1600" kern="0" smtClean="0"/>
              <a:t> </a:t>
            </a:r>
            <a:r>
              <a:rPr lang="en-US" altLang="ja-JP" sz="1600" kern="0" smtClean="0"/>
              <a:t>Editor</a:t>
            </a:r>
            <a:endParaRPr lang="ja-JP" altLang="en-US" sz="1600" kern="0" dirty="0"/>
          </a:p>
        </p:txBody>
      </p:sp>
      <p:sp>
        <p:nvSpPr>
          <p:cNvPr id="13"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コマンドによる操作</a:t>
            </a:r>
            <a:endParaRPr lang="ja-JP" altLang="en-US" sz="2800" b="1" u="sng" kern="0" dirty="0"/>
          </a:p>
        </p:txBody>
      </p:sp>
      <p:sp>
        <p:nvSpPr>
          <p:cNvPr id="15"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kern="0" dirty="0" smtClean="0"/>
              <a:t>Signal Builder</a:t>
            </a:r>
            <a:r>
              <a:rPr lang="ja-JP" altLang="en-US" kern="0" dirty="0" smtClean="0"/>
              <a:t>から</a:t>
            </a:r>
            <a:r>
              <a:rPr lang="en-US" altLang="ja-JP" kern="0" dirty="0" smtClean="0"/>
              <a:t>Signal Editor</a:t>
            </a:r>
            <a:r>
              <a:rPr lang="ja-JP" altLang="en-US" kern="0" dirty="0" smtClean="0"/>
              <a:t>へ変換</a:t>
            </a:r>
            <a:endParaRPr lang="ja-JP" altLang="en-US" kern="0" dirty="0"/>
          </a:p>
        </p:txBody>
      </p:sp>
    </p:spTree>
    <p:extLst>
      <p:ext uri="{BB962C8B-B14F-4D97-AF65-F5344CB8AC3E}">
        <p14:creationId xmlns:p14="http://schemas.microsoft.com/office/powerpoint/2010/main" val="27053096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90550" y="965201"/>
            <a:ext cx="3902875" cy="2771855"/>
          </a:xfrm>
          <a:prstGeom prst="rect">
            <a:avLst/>
          </a:prstGeom>
        </p:spPr>
      </p:pic>
      <p:pic>
        <p:nvPicPr>
          <p:cNvPr id="6" name="図 5"/>
          <p:cNvPicPr>
            <a:picLocks noChangeAspect="1"/>
          </p:cNvPicPr>
          <p:nvPr/>
        </p:nvPicPr>
        <p:blipFill>
          <a:blip r:embed="rId3"/>
          <a:stretch>
            <a:fillRect/>
          </a:stretch>
        </p:blipFill>
        <p:spPr>
          <a:xfrm>
            <a:off x="4613100" y="1918919"/>
            <a:ext cx="4388017" cy="2512796"/>
          </a:xfrm>
          <a:prstGeom prst="rect">
            <a:avLst/>
          </a:prstGeom>
        </p:spPr>
      </p:pic>
      <p:pic>
        <p:nvPicPr>
          <p:cNvPr id="7" name="図 6"/>
          <p:cNvPicPr>
            <a:picLocks noChangeAspect="1"/>
          </p:cNvPicPr>
          <p:nvPr/>
        </p:nvPicPr>
        <p:blipFill>
          <a:blip r:embed="rId4"/>
          <a:stretch>
            <a:fillRect/>
          </a:stretch>
        </p:blipFill>
        <p:spPr>
          <a:xfrm>
            <a:off x="9311142" y="773329"/>
            <a:ext cx="4388017" cy="2512796"/>
          </a:xfrm>
          <a:prstGeom prst="rect">
            <a:avLst/>
          </a:prstGeom>
        </p:spPr>
      </p:pic>
      <p:pic>
        <p:nvPicPr>
          <p:cNvPr id="8" name="図 7"/>
          <p:cNvPicPr>
            <a:picLocks noChangeAspect="1"/>
          </p:cNvPicPr>
          <p:nvPr/>
        </p:nvPicPr>
        <p:blipFill>
          <a:blip r:embed="rId5"/>
          <a:stretch>
            <a:fillRect/>
          </a:stretch>
        </p:blipFill>
        <p:spPr>
          <a:xfrm>
            <a:off x="590550" y="3849079"/>
            <a:ext cx="3902875" cy="2771855"/>
          </a:xfrm>
          <a:prstGeom prst="rect">
            <a:avLst/>
          </a:prstGeom>
        </p:spPr>
      </p:pic>
      <p:sp>
        <p:nvSpPr>
          <p:cNvPr id="9" name="正方形/長方形 8"/>
          <p:cNvSpPr/>
          <p:nvPr/>
        </p:nvSpPr>
        <p:spPr bwMode="auto">
          <a:xfrm>
            <a:off x="9430817" y="2878667"/>
            <a:ext cx="2617250" cy="296650"/>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smtClean="0"/>
              <a:t>導入境界でエクスポート</a:t>
            </a: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10" name="タイトル 1">
            <a:extLst>
              <a:ext uri="{FF2B5EF4-FFF2-40B4-BE49-F238E27FC236}">
                <a16:creationId xmlns:a16="http://schemas.microsoft.com/office/drawing/2014/main" xmlns="" id="{FB425A44-7814-4CB5-9671-2B75DA530FCB}"/>
              </a:ext>
            </a:extLst>
          </p:cNvPr>
          <p:cNvSpPr txBox="1">
            <a:spLocks/>
          </p:cNvSpPr>
          <p:nvPr/>
        </p:nvSpPr>
        <p:spPr bwMode="auto">
          <a:xfrm>
            <a:off x="0" y="0"/>
            <a:ext cx="1959293" cy="26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en-US" altLang="ja-JP" sz="1600" kern="0" dirty="0" smtClean="0"/>
              <a:t>Signal</a:t>
            </a:r>
            <a:r>
              <a:rPr lang="ja-JP" altLang="en-US" sz="1600" kern="0" dirty="0" smtClean="0"/>
              <a:t> </a:t>
            </a:r>
            <a:r>
              <a:rPr lang="en-US" altLang="ja-JP" sz="1600" kern="0" dirty="0" smtClean="0"/>
              <a:t>Editor</a:t>
            </a:r>
            <a:endParaRPr lang="ja-JP" altLang="en-US" sz="1600" kern="0" dirty="0"/>
          </a:p>
        </p:txBody>
      </p:sp>
      <p:sp>
        <p:nvSpPr>
          <p:cNvPr id="11"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ダウングレード時の影響</a:t>
            </a:r>
            <a:endParaRPr lang="ja-JP" altLang="en-US" sz="2800" b="1" u="sng" kern="0" dirty="0"/>
          </a:p>
        </p:txBody>
      </p:sp>
      <p:sp>
        <p:nvSpPr>
          <p:cNvPr id="14" name="ストライプ矢印 13"/>
          <p:cNvSpPr/>
          <p:nvPr/>
        </p:nvSpPr>
        <p:spPr bwMode="auto">
          <a:xfrm rot="5400000">
            <a:off x="2373416" y="3227092"/>
            <a:ext cx="303706" cy="1131953"/>
          </a:xfrm>
          <a:prstGeom prst="stripedRight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dirty="0" smtClean="0">
              <a:ln>
                <a:noFill/>
              </a:ln>
              <a:solidFill>
                <a:schemeClr val="tx1"/>
              </a:solidFill>
              <a:effectLst/>
              <a:latin typeface="Arial" charset="0"/>
              <a:ea typeface="ＭＳ Ｐゴシック" pitchFamily="50" charset="-128"/>
            </a:endParaRPr>
          </a:p>
        </p:txBody>
      </p:sp>
      <p:grpSp>
        <p:nvGrpSpPr>
          <p:cNvPr id="15" name="グループ化 14"/>
          <p:cNvGrpSpPr/>
          <p:nvPr/>
        </p:nvGrpSpPr>
        <p:grpSpPr>
          <a:xfrm>
            <a:off x="4613100" y="4723567"/>
            <a:ext cx="4337268" cy="1187926"/>
            <a:chOff x="641073" y="3195473"/>
            <a:chExt cx="3591893" cy="1187926"/>
          </a:xfrm>
          <a:solidFill>
            <a:schemeClr val="accent1">
              <a:lumMod val="50000"/>
            </a:schemeClr>
          </a:solidFill>
        </p:grpSpPr>
        <p:sp>
          <p:nvSpPr>
            <p:cNvPr id="16" name="二等辺三角形 15"/>
            <p:cNvSpPr/>
            <p:nvPr/>
          </p:nvSpPr>
          <p:spPr bwMode="auto">
            <a:xfrm rot="16200000">
              <a:off x="751778"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7" name="角丸四角形 16"/>
            <p:cNvSpPr/>
            <p:nvPr/>
          </p:nvSpPr>
          <p:spPr bwMode="auto">
            <a:xfrm>
              <a:off x="845218" y="3195473"/>
              <a:ext cx="3387748" cy="1187926"/>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サポートされていないため</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空の</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Subsystem</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に置換される</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100" dirty="0" smtClean="0">
                  <a:solidFill>
                    <a:schemeClr val="bg1"/>
                  </a:solidFill>
                </a:rPr>
                <a:t>※</a:t>
              </a:r>
              <a:r>
                <a:rPr lang="ja-JP" altLang="en-US" sz="1100" dirty="0" smtClean="0">
                  <a:solidFill>
                    <a:schemeClr val="bg1"/>
                  </a:solidFill>
                </a:rPr>
                <a:t>サポートされているバージョンでは問題なく使用可能</a:t>
              </a:r>
              <a:endParaRPr kumimoji="1" lang="ja-JP" altLang="en-US" sz="1100" b="0" i="0" u="none" strike="noStrike" cap="none" normalizeH="0" baseline="0" dirty="0" smtClean="0">
                <a:ln>
                  <a:noFill/>
                </a:ln>
                <a:solidFill>
                  <a:schemeClr val="bg1"/>
                </a:solidFill>
                <a:effectLst/>
              </a:endParaRPr>
            </a:p>
          </p:txBody>
        </p:sp>
      </p:grpSp>
      <p:sp>
        <p:nvSpPr>
          <p:cNvPr id="18" name="正方形/長方形 17"/>
          <p:cNvSpPr/>
          <p:nvPr/>
        </p:nvSpPr>
        <p:spPr bwMode="auto">
          <a:xfrm>
            <a:off x="956733" y="5528733"/>
            <a:ext cx="592667" cy="770467"/>
          </a:xfrm>
          <a:prstGeom prst="rect">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81023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txBox="1">
            <a:spLocks/>
          </p:cNvSpPr>
          <p:nvPr/>
        </p:nvSpPr>
        <p:spPr bwMode="auto">
          <a:xfrm>
            <a:off x="3591098" y="3225339"/>
            <a:ext cx="1959293" cy="89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pPr algn="ctr"/>
            <a:r>
              <a:rPr lang="ja-JP" altLang="en-US" sz="4000" kern="0" dirty="0" smtClean="0"/>
              <a:t>以上</a:t>
            </a:r>
            <a:endParaRPr lang="ja-JP" altLang="en-US" sz="4000" kern="0" dirty="0"/>
          </a:p>
        </p:txBody>
      </p:sp>
    </p:spTree>
    <p:extLst>
      <p:ext uri="{BB962C8B-B14F-4D97-AF65-F5344CB8AC3E}">
        <p14:creationId xmlns:p14="http://schemas.microsoft.com/office/powerpoint/2010/main" val="532445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pic>
        <p:nvPicPr>
          <p:cNvPr id="12" name="図 11" descr="画面の領域"/>
          <p:cNvPicPr>
            <a:picLocks noChangeAspect="1"/>
          </p:cNvPicPr>
          <p:nvPr/>
        </p:nvPicPr>
        <p:blipFill rotWithShape="1">
          <a:blip r:embed="rId2">
            <a:extLst>
              <a:ext uri="{28A0092B-C50C-407E-A947-70E740481C1C}">
                <a14:useLocalDpi xmlns:a14="http://schemas.microsoft.com/office/drawing/2010/main" val="0"/>
              </a:ext>
            </a:extLst>
          </a:blip>
          <a:srcRect t="61126"/>
          <a:stretch/>
        </p:blipFill>
        <p:spPr>
          <a:xfrm>
            <a:off x="663632" y="1870366"/>
            <a:ext cx="3411336" cy="2099470"/>
          </a:xfrm>
          <a:prstGeom prst="rect">
            <a:avLst/>
          </a:prstGeom>
        </p:spPr>
      </p:pic>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モデル</a:t>
            </a:r>
            <a:r>
              <a:rPr lang="ja-JP" altLang="en-US" kern="0" dirty="0"/>
              <a:t>へ</a:t>
            </a:r>
            <a:r>
              <a:rPr lang="ja-JP" altLang="en-US" kern="0" dirty="0" smtClean="0"/>
              <a:t>ブロックの挿入する</a:t>
            </a:r>
            <a:endParaRPr lang="ja-JP" altLang="en-US" kern="0" dirty="0"/>
          </a:p>
        </p:txBody>
      </p:sp>
      <p:pic>
        <p:nvPicPr>
          <p:cNvPr id="38" name="図 37" descr="untitled * - Simu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879" y="2701343"/>
            <a:ext cx="3670366" cy="2403323"/>
          </a:xfrm>
          <a:prstGeom prst="rect">
            <a:avLst/>
          </a:prstGeom>
        </p:spPr>
      </p:pic>
      <p:pic>
        <p:nvPicPr>
          <p:cNvPr id="39" name="コンテンツ プレースホルダー 3" descr="Simulink ライブラリ ブラウザー"/>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63632" y="1501040"/>
            <a:ext cx="3768818" cy="360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角丸四角形 39"/>
          <p:cNvSpPr/>
          <p:nvPr/>
        </p:nvSpPr>
        <p:spPr>
          <a:xfrm>
            <a:off x="3145749" y="3078799"/>
            <a:ext cx="561727" cy="42085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角丸四角形 40"/>
          <p:cNvSpPr/>
          <p:nvPr/>
        </p:nvSpPr>
        <p:spPr>
          <a:xfrm>
            <a:off x="971333" y="3589888"/>
            <a:ext cx="914400" cy="1524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4" name="グループ化 53"/>
          <p:cNvGrpSpPr/>
          <p:nvPr/>
        </p:nvGrpSpPr>
        <p:grpSpPr>
          <a:xfrm>
            <a:off x="582192" y="5104666"/>
            <a:ext cx="3850257" cy="1120746"/>
            <a:chOff x="751778" y="3185247"/>
            <a:chExt cx="385025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85025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Sources</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内に存在する</a:t>
              </a:r>
            </a:p>
          </p:txBody>
        </p:sp>
      </p:grpSp>
      <p:sp>
        <p:nvSpPr>
          <p:cNvPr id="58"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1443259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sp>
        <p:nvSpPr>
          <p:cNvPr id="28"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pic>
        <p:nvPicPr>
          <p:cNvPr id="38" name="図 37" descr="untitled * - Simu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37" y="1654329"/>
            <a:ext cx="3670366" cy="2403323"/>
          </a:xfrm>
          <a:prstGeom prst="rect">
            <a:avLst/>
          </a:prstGeom>
        </p:spPr>
      </p:pic>
      <p:grpSp>
        <p:nvGrpSpPr>
          <p:cNvPr id="54" name="グループ化 53"/>
          <p:cNvGrpSpPr/>
          <p:nvPr/>
        </p:nvGrpSpPr>
        <p:grpSpPr>
          <a:xfrm>
            <a:off x="957146" y="4303446"/>
            <a:ext cx="3100347" cy="1120746"/>
            <a:chOff x="751778" y="3185247"/>
            <a:chExt cx="310034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10034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ブロックを</a:t>
              </a:r>
              <a:endParaRPr kumimoji="1" lang="en-US" altLang="ja-JP" sz="1800" b="0" i="0" u="none" strike="noStrike" cap="none" normalizeH="0" baseline="0" dirty="0" smtClean="0">
                <a:ln>
                  <a:noFill/>
                </a:ln>
                <a:solidFill>
                  <a:schemeClr val="bg1"/>
                </a:solidFill>
                <a:effectLst/>
                <a:latin typeface="Arial" charset="0"/>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ダブルクリックする</a:t>
              </a:r>
            </a:p>
          </p:txBody>
        </p:sp>
      </p:grpSp>
      <p:pic>
        <p:nvPicPr>
          <p:cNvPr id="13" name="コンテンツ プレースホルダー 3" descr="ブロック パラメーター: Signal Ed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510" y="1235229"/>
            <a:ext cx="3782142" cy="5150993"/>
          </a:xfrm>
          <a:prstGeom prst="rect">
            <a:avLst/>
          </a:prstGeom>
        </p:spPr>
      </p:pic>
      <p:cxnSp>
        <p:nvCxnSpPr>
          <p:cNvPr id="5" name="直線コネクタ 4"/>
          <p:cNvCxnSpPr/>
          <p:nvPr/>
        </p:nvCxnSpPr>
        <p:spPr bwMode="auto">
          <a:xfrm flipV="1">
            <a:off x="4342501" y="1235230"/>
            <a:ext cx="562009" cy="426939"/>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6" name="直線コネクタ 15"/>
          <p:cNvCxnSpPr/>
          <p:nvPr/>
        </p:nvCxnSpPr>
        <p:spPr bwMode="auto">
          <a:xfrm>
            <a:off x="4342501" y="4057652"/>
            <a:ext cx="562009" cy="232857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2"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2659951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2.1. </a:t>
            </a:r>
            <a:r>
              <a:rPr lang="ja-JP" altLang="en-US" dirty="0" smtClean="0">
                <a:latin typeface="Arial" charset="0"/>
                <a:ea typeface="ＭＳ Ｐゴシック" pitchFamily="50" charset="-128"/>
              </a:rPr>
              <a:t>信号</a:t>
            </a:r>
            <a:r>
              <a:rPr lang="ja-JP" altLang="en-US" dirty="0">
                <a:latin typeface="Arial" charset="0"/>
                <a:ea typeface="ＭＳ Ｐゴシック" pitchFamily="50" charset="-128"/>
              </a:rPr>
              <a:t>エディター</a:t>
            </a:r>
            <a:r>
              <a:rPr lang="ja-JP" altLang="en-US" dirty="0" smtClean="0">
                <a:latin typeface="Arial" charset="0"/>
                <a:ea typeface="ＭＳ Ｐゴシック" pitchFamily="50" charset="-128"/>
              </a:rPr>
              <a:t>の呼び出し方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以下</a:t>
            </a:r>
            <a:r>
              <a:rPr kumimoji="1" lang="en-US" altLang="ja-JP" dirty="0" smtClean="0"/>
              <a:t>2</a:t>
            </a:r>
            <a:r>
              <a:rPr kumimoji="1" lang="ja-JP" altLang="en-US" dirty="0" smtClean="0"/>
              <a:t>種類</a:t>
            </a:r>
            <a:endParaRPr kumimoji="1" lang="en-US" altLang="ja-JP" dirty="0" smtClean="0"/>
          </a:p>
          <a:p>
            <a:pPr marL="0" indent="0">
              <a:buNone/>
            </a:pPr>
            <a:r>
              <a:rPr kumimoji="1" lang="en-US" altLang="ja-JP" dirty="0" smtClean="0"/>
              <a:t>(1)</a:t>
            </a:r>
            <a:r>
              <a:rPr kumimoji="1" lang="ja-JP" altLang="en-US" dirty="0" smtClean="0"/>
              <a:t>関数</a:t>
            </a:r>
            <a:r>
              <a:rPr kumimoji="1" lang="en-US" altLang="ja-JP" dirty="0" smtClean="0"/>
              <a:t>’</a:t>
            </a:r>
            <a:r>
              <a:rPr lang="en-US" altLang="ja-JP" dirty="0">
                <a:hlinkClick r:id="rId2"/>
              </a:rPr>
              <a:t> </a:t>
            </a:r>
            <a:r>
              <a:rPr lang="en-US" altLang="ja-JP" dirty="0" err="1">
                <a:hlinkClick r:id="rId2"/>
              </a:rPr>
              <a:t>signalEditor</a:t>
            </a:r>
            <a:r>
              <a:rPr kumimoji="1" lang="en-US" altLang="ja-JP" dirty="0" smtClean="0"/>
              <a:t>’</a:t>
            </a:r>
            <a:r>
              <a:rPr kumimoji="1" lang="ja-JP" altLang="en-US" dirty="0" smtClean="0"/>
              <a:t>実行</a:t>
            </a:r>
            <a:endParaRPr kumimoji="1" lang="en-US" altLang="ja-JP" dirty="0"/>
          </a:p>
          <a:p>
            <a:pPr marL="0" indent="0">
              <a:buNone/>
            </a:pPr>
            <a:endParaRPr kumimoji="1" lang="en-US" altLang="ja-JP" dirty="0" smtClean="0"/>
          </a:p>
          <a:p>
            <a:pPr marL="0" indent="0">
              <a:buNone/>
            </a:pPr>
            <a:r>
              <a:rPr kumimoji="1" lang="en-US" altLang="ja-JP" dirty="0" smtClean="0"/>
              <a:t>(2)</a:t>
            </a:r>
            <a:r>
              <a:rPr kumimoji="1" lang="en-US" altLang="ja-JP" dirty="0" err="1" smtClean="0"/>
              <a:t>SignalEditor</a:t>
            </a:r>
            <a:r>
              <a:rPr kumimoji="1" lang="ja-JP" altLang="en-US" dirty="0" smtClean="0"/>
              <a:t>ブロックパラメータ経由の呼び出し</a:t>
            </a:r>
            <a:endParaRPr kumimoji="1" lang="en-US" altLang="ja-JP" dirty="0" smtClean="0"/>
          </a:p>
          <a:p>
            <a:pPr marL="0" indent="0">
              <a:buNone/>
            </a:pPr>
            <a:endParaRPr kumimoji="1" lang="en-US" altLang="ja-JP" dirty="0" smtClean="0"/>
          </a:p>
        </p:txBody>
      </p:sp>
      <p:pic>
        <p:nvPicPr>
          <p:cNvPr id="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571875"/>
            <a:ext cx="149542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893957"/>
            <a:ext cx="2590800" cy="357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矢印 5"/>
          <p:cNvSpPr/>
          <p:nvPr/>
        </p:nvSpPr>
        <p:spPr bwMode="auto">
          <a:xfrm>
            <a:off x="3048000" y="3838575"/>
            <a:ext cx="914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 name="角丸四角形 4"/>
          <p:cNvSpPr/>
          <p:nvPr/>
        </p:nvSpPr>
        <p:spPr bwMode="auto">
          <a:xfrm>
            <a:off x="6276975" y="4114800"/>
            <a:ext cx="609600" cy="565915"/>
          </a:xfrm>
          <a:prstGeom prst="round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7315200" y="4876800"/>
            <a:ext cx="1524000" cy="685800"/>
          </a:xfrm>
          <a:prstGeom prst="wedgeRoundRectCallout">
            <a:avLst>
              <a:gd name="adj1" fmla="val -79427"/>
              <a:gd name="adj2" fmla="val -7916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このボタンを</a:t>
            </a:r>
            <a:endParaRPr lang="en-US" altLang="ja-JP" dirty="0" smtClean="0"/>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smtClean="0"/>
              <a:t>押下</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011467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0" y="0"/>
            <a:ext cx="1959293" cy="266007"/>
          </a:xfrm>
        </p:spPr>
        <p:txBody>
          <a:bodyPr/>
          <a:lstStyle/>
          <a:p>
            <a:r>
              <a:rPr kumimoji="1" lang="en-US" altLang="ja-JP" sz="1600" dirty="0" smtClean="0"/>
              <a:t>Signal</a:t>
            </a:r>
            <a:r>
              <a:rPr lang="ja-JP" altLang="en-US" sz="1600" dirty="0"/>
              <a:t> </a:t>
            </a:r>
            <a:r>
              <a:rPr lang="en-US" altLang="ja-JP" sz="1600" dirty="0" smtClean="0"/>
              <a:t>Editor</a:t>
            </a:r>
            <a:endParaRPr kumimoji="1" lang="ja-JP" altLang="en-US" sz="1600" dirty="0"/>
          </a:p>
        </p:txBody>
      </p:sp>
      <p:grpSp>
        <p:nvGrpSpPr>
          <p:cNvPr id="54" name="グループ化 53"/>
          <p:cNvGrpSpPr/>
          <p:nvPr/>
        </p:nvGrpSpPr>
        <p:grpSpPr>
          <a:xfrm>
            <a:off x="519695" y="5365585"/>
            <a:ext cx="3100347" cy="1120746"/>
            <a:chOff x="751778" y="3185247"/>
            <a:chExt cx="3100347" cy="1120746"/>
          </a:xfrm>
          <a:solidFill>
            <a:schemeClr val="accent1">
              <a:lumMod val="50000"/>
            </a:schemeClr>
          </a:solidFill>
        </p:grpSpPr>
        <p:sp>
          <p:nvSpPr>
            <p:cNvPr id="55" name="二等辺三角形 54"/>
            <p:cNvSpPr/>
            <p:nvPr/>
          </p:nvSpPr>
          <p:spPr bwMode="auto">
            <a:xfrm>
              <a:off x="1019433" y="3185247"/>
              <a:ext cx="493483" cy="714894"/>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56" name="角丸四角形 55"/>
            <p:cNvSpPr/>
            <p:nvPr/>
          </p:nvSpPr>
          <p:spPr bwMode="auto">
            <a:xfrm>
              <a:off x="751778" y="3415058"/>
              <a:ext cx="3100347" cy="890935"/>
            </a:xfrm>
            <a:prstGeom prst="round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Signal</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 </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Editor</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の</a:t>
              </a:r>
              <a:r>
                <a:rPr kumimoji="1" lang="en-US" altLang="ja-JP" sz="1800" b="0" i="0" u="none" strike="noStrike" cap="none" normalizeH="0" baseline="0" dirty="0" smtClean="0">
                  <a:ln>
                    <a:noFill/>
                  </a:ln>
                  <a:solidFill>
                    <a:schemeClr val="bg1"/>
                  </a:solidFill>
                  <a:effectLst/>
                  <a:latin typeface="Arial" charset="0"/>
                  <a:ea typeface="ＭＳ Ｐゴシック" pitchFamily="50" charset="-128"/>
                </a:rPr>
                <a:t>UI</a:t>
              </a:r>
              <a:r>
                <a:rPr kumimoji="1" lang="ja-JP" altLang="en-US" sz="1800" b="0" i="0" u="none" strike="noStrike" cap="none" normalizeH="0" baseline="0" dirty="0" smtClean="0">
                  <a:ln>
                    <a:noFill/>
                  </a:ln>
                  <a:solidFill>
                    <a:schemeClr val="bg1"/>
                  </a:solidFill>
                  <a:effectLst/>
                  <a:latin typeface="Arial" charset="0"/>
                  <a:ea typeface="ＭＳ Ｐゴシック" pitchFamily="50" charset="-128"/>
                </a:rPr>
                <a:t>を起動する</a:t>
              </a:r>
            </a:p>
          </p:txBody>
        </p:sp>
      </p:grpSp>
      <p:pic>
        <p:nvPicPr>
          <p:cNvPr id="13" name="コンテンツ プレースホルダー 3" descr="ブロック パラメーター: Signal Ed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295" y="2111944"/>
            <a:ext cx="2202871" cy="3000145"/>
          </a:xfrm>
          <a:prstGeom prst="rect">
            <a:avLst/>
          </a:prstGeom>
        </p:spPr>
      </p:pic>
      <p:sp>
        <p:nvSpPr>
          <p:cNvPr id="14" name="角丸四角形 13"/>
          <p:cNvSpPr/>
          <p:nvPr/>
        </p:nvSpPr>
        <p:spPr>
          <a:xfrm>
            <a:off x="2456412" y="3233650"/>
            <a:ext cx="269916"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p:cNvCxnSpPr/>
          <p:nvPr/>
        </p:nvCxnSpPr>
        <p:spPr bwMode="auto">
          <a:xfrm flipV="1">
            <a:off x="2796194" y="1781382"/>
            <a:ext cx="253627" cy="330562"/>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8" name="直線コネクタ 17"/>
          <p:cNvCxnSpPr/>
          <p:nvPr/>
        </p:nvCxnSpPr>
        <p:spPr bwMode="auto">
          <a:xfrm>
            <a:off x="2796194" y="5101205"/>
            <a:ext cx="931429" cy="946364"/>
          </a:xfrm>
          <a:prstGeom prst="line">
            <a:avLst/>
          </a:prstGeom>
          <a:solidFill>
            <a:schemeClr val="accent1"/>
          </a:solidFill>
          <a:ln w="9525" cap="flat" cmpd="sng" algn="ctr">
            <a:solidFill>
              <a:schemeClr val="tx1"/>
            </a:solidFill>
            <a:prstDash val="dash"/>
            <a:round/>
            <a:headEnd type="none" w="med" len="med"/>
            <a:tailEnd type="none" w="med" len="med"/>
          </a:ln>
          <a:effectLst/>
        </p:spPr>
      </p:cxnSp>
      <p:pic>
        <p:nvPicPr>
          <p:cNvPr id="21" name="コンテンツ プレースホルダー 3" descr="untitled* - 信号エディター"/>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049821" y="1781382"/>
            <a:ext cx="5117580" cy="298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図 21" descr="untitled* - 信号エディター"/>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623" y="2960731"/>
            <a:ext cx="5293799" cy="3086838"/>
          </a:xfrm>
          <a:prstGeom prst="rect">
            <a:avLst/>
          </a:prstGeom>
        </p:spPr>
      </p:pic>
      <p:sp>
        <p:nvSpPr>
          <p:cNvPr id="29" name="タイトル 1">
            <a:extLst>
              <a:ext uri="{FF2B5EF4-FFF2-40B4-BE49-F238E27FC236}">
                <a16:creationId xmlns:a16="http://schemas.microsoft.com/office/drawing/2014/main" xmlns="" id="{FB425A44-7814-4CB5-9671-2B75DA530FCB}"/>
              </a:ext>
            </a:extLst>
          </p:cNvPr>
          <p:cNvSpPr txBox="1">
            <a:spLocks/>
          </p:cNvSpPr>
          <p:nvPr/>
        </p:nvSpPr>
        <p:spPr bwMode="auto">
          <a:xfrm>
            <a:off x="402129" y="878975"/>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kern="0" dirty="0" smtClean="0"/>
              <a:t>シナリオを作成する</a:t>
            </a:r>
            <a:endParaRPr lang="ja-JP" altLang="en-US" kern="0" dirty="0"/>
          </a:p>
        </p:txBody>
      </p:sp>
      <p:sp>
        <p:nvSpPr>
          <p:cNvPr id="16" name="タイトル 1">
            <a:extLst>
              <a:ext uri="{FF2B5EF4-FFF2-40B4-BE49-F238E27FC236}">
                <a16:creationId xmlns:a16="http://schemas.microsoft.com/office/drawing/2014/main" xmlns="" id="{FB425A44-7814-4CB5-9671-2B75DA530FCB}"/>
              </a:ext>
            </a:extLst>
          </p:cNvPr>
          <p:cNvSpPr txBox="1">
            <a:spLocks/>
          </p:cNvSpPr>
          <p:nvPr/>
        </p:nvSpPr>
        <p:spPr bwMode="auto">
          <a:xfrm>
            <a:off x="227561" y="290162"/>
            <a:ext cx="560797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a:lstStyle>
          <a:p>
            <a:r>
              <a:rPr lang="ja-JP" altLang="en-US" sz="2800" b="1" u="sng" kern="0" dirty="0" smtClean="0"/>
              <a:t>使い方・設定方法</a:t>
            </a:r>
            <a:endParaRPr lang="ja-JP" altLang="en-US" sz="2800" b="1" u="sng" kern="0" dirty="0"/>
          </a:p>
        </p:txBody>
      </p:sp>
    </p:spTree>
    <p:extLst>
      <p:ext uri="{BB962C8B-B14F-4D97-AF65-F5344CB8AC3E}">
        <p14:creationId xmlns:p14="http://schemas.microsoft.com/office/powerpoint/2010/main" val="16168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latin typeface="Arial" charset="0"/>
                <a:ea typeface="ＭＳ Ｐゴシック" pitchFamily="50" charset="-128"/>
              </a:rPr>
              <a:t>2.2. </a:t>
            </a:r>
            <a:r>
              <a:rPr lang="ja-JP" altLang="en-US" dirty="0" smtClean="0">
                <a:latin typeface="Arial" charset="0"/>
                <a:ea typeface="ＭＳ Ｐゴシック" pitchFamily="50" charset="-128"/>
              </a:rPr>
              <a:t>信号エディター操作方法 </a:t>
            </a:r>
            <a:r>
              <a:rPr lang="en-US" altLang="ja-JP" dirty="0" smtClean="0">
                <a:latin typeface="Arial" charset="0"/>
                <a:ea typeface="ＭＳ Ｐゴシック" pitchFamily="50" charset="-128"/>
              </a:rPr>
              <a:t>(1)</a:t>
            </a:r>
            <a:endParaRPr kumimoji="1" lang="ja-JP"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6" y="1524000"/>
            <a:ext cx="5362575" cy="354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角丸四角形吹き出し 4"/>
          <p:cNvSpPr/>
          <p:nvPr/>
        </p:nvSpPr>
        <p:spPr bwMode="auto">
          <a:xfrm>
            <a:off x="1571626" y="5410200"/>
            <a:ext cx="3048000" cy="990600"/>
          </a:xfrm>
          <a:prstGeom prst="wedgeRoundRectCallout">
            <a:avLst>
              <a:gd name="adj1" fmla="val -23773"/>
              <a:gd name="adj2" fmla="val -12606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シナリオ（信号のセット）、</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信号の</a:t>
            </a:r>
            <a:r>
              <a:rPr lang="ja-JP" altLang="en-US" dirty="0"/>
              <a:t>ツリー</a:t>
            </a:r>
            <a:r>
              <a:rPr lang="ja-JP" altLang="en-US" dirty="0" smtClean="0"/>
              <a:t>表示</a:t>
            </a:r>
            <a:endParaRPr lang="en-US" altLang="ja-JP" dirty="0" smtClean="0"/>
          </a:p>
          <a:p>
            <a:r>
              <a:rPr lang="ja-JP" altLang="en-US" dirty="0" smtClean="0"/>
              <a:t>ウィンドウ</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6" name="角丸四角形吹き出し 5"/>
          <p:cNvSpPr/>
          <p:nvPr/>
        </p:nvSpPr>
        <p:spPr bwMode="auto">
          <a:xfrm>
            <a:off x="5248275" y="5676900"/>
            <a:ext cx="3133725" cy="685800"/>
          </a:xfrm>
          <a:prstGeom prst="wedgeRoundRectCallout">
            <a:avLst>
              <a:gd name="adj1" fmla="val -48743"/>
              <a:gd name="adj2" fmla="val -21805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編集対象の信号の</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Arial" charset="0"/>
                <a:ea typeface="ＭＳ Ｐゴシック" pitchFamily="50" charset="-128"/>
              </a:rPr>
              <a:t>内容を表示するウィンドウ</a:t>
            </a:r>
            <a:endParaRPr kumimoji="1" lang="en-US" altLang="ja-JP" sz="18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7" name="コンテンツ プレースホルダー 2"/>
          <p:cNvSpPr>
            <a:spLocks noGrp="1"/>
          </p:cNvSpPr>
          <p:nvPr>
            <p:ph idx="1"/>
          </p:nvPr>
        </p:nvSpPr>
        <p:spPr>
          <a:xfrm>
            <a:off x="533400" y="976313"/>
            <a:ext cx="2457450" cy="395287"/>
          </a:xfrm>
        </p:spPr>
        <p:txBody>
          <a:bodyPr/>
          <a:lstStyle/>
          <a:p>
            <a:r>
              <a:rPr kumimoji="1" lang="ja-JP" altLang="en-US" dirty="0"/>
              <a:t>初期画面</a:t>
            </a:r>
            <a:endParaRPr kumimoji="1" lang="en-US" altLang="ja-JP" dirty="0" smtClean="0"/>
          </a:p>
        </p:txBody>
      </p:sp>
    </p:spTree>
    <p:extLst>
      <p:ext uri="{BB962C8B-B14F-4D97-AF65-F5344CB8AC3E}">
        <p14:creationId xmlns:p14="http://schemas.microsoft.com/office/powerpoint/2010/main" val="572228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標準デザイン">
  <a:themeElements>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標準デザイン">
      <a:majorFont>
        <a:latin typeface="ＭＳ Ｐゴシック"/>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986940A44CCD7145AA2E8857B7BDAD5B" ma:contentTypeVersion="7" ma:contentTypeDescription="新しいドキュメントを作成します。" ma:contentTypeScope="" ma:versionID="a436f1778138d24543795e64726b2366">
  <xsd:schema xmlns:xsd="http://www.w3.org/2001/XMLSchema" xmlns:xs="http://www.w3.org/2001/XMLSchema" xmlns:p="http://schemas.microsoft.com/office/2006/metadata/properties" xmlns:ns2="4f9469a5-59df-4688-ab0c-43c66142dc4b" xmlns:ns3="38d97a9f-996f-4e00-b9c5-e3c3d5b00014" targetNamespace="http://schemas.microsoft.com/office/2006/metadata/properties" ma:root="true" ma:fieldsID="94bd4548841eaa43b96f0a2dfc2e6871" ns2:_="" ns3:_="">
    <xsd:import namespace="4f9469a5-59df-4688-ab0c-43c66142dc4b"/>
    <xsd:import namespace="38d97a9f-996f-4e00-b9c5-e3c3d5b0001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469a5-59df-4688-ab0c-43c66142d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d97a9f-996f-4e00-b9c5-e3c3d5b0001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D4D0A0-AA00-4749-AFD4-23A350BEEA85}"/>
</file>

<file path=customXml/itemProps2.xml><?xml version="1.0" encoding="utf-8"?>
<ds:datastoreItem xmlns:ds="http://schemas.openxmlformats.org/officeDocument/2006/customXml" ds:itemID="{5DA664C2-CCE2-4B10-8669-5D34F1BEE413}">
  <ds:schemaRefs>
    <ds:schemaRef ds:uri="http://purl.org/dc/elements/1.1/"/>
    <ds:schemaRef ds:uri="http://schemas.microsoft.com/office/2006/metadata/properties"/>
    <ds:schemaRef ds:uri="http://purl.org/dc/terms/"/>
    <ds:schemaRef ds:uri="http://schemas.openxmlformats.org/package/2006/metadata/core-properties"/>
    <ds:schemaRef ds:uri="4f9469a5-59df-4688-ab0c-43c66142dc4b"/>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F6A28B0-91EE-4580-937F-72EBAF5193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JMAAB</Template>
  <TotalTime>0</TotalTime>
  <Words>1257</Words>
  <Application>Microsoft Office PowerPoint</Application>
  <PresentationFormat>画面に合わせる (4:3)</PresentationFormat>
  <Paragraphs>244</Paragraphs>
  <Slides>42</Slides>
  <Notes>0</Notes>
  <HiddenSlides>0</HiddenSlides>
  <MMClips>0</MMClips>
  <ScaleCrop>false</ScaleCrop>
  <HeadingPairs>
    <vt:vector size="4" baseType="variant">
      <vt:variant>
        <vt:lpstr>テーマ</vt:lpstr>
      </vt:variant>
      <vt:variant>
        <vt:i4>1</vt:i4>
      </vt:variant>
      <vt:variant>
        <vt:lpstr>スライド タイトル</vt:lpstr>
      </vt:variant>
      <vt:variant>
        <vt:i4>42</vt:i4>
      </vt:variant>
    </vt:vector>
  </HeadingPairs>
  <TitlesOfParts>
    <vt:vector size="43" baseType="lpstr">
      <vt:lpstr>1_標準デザイン</vt:lpstr>
      <vt:lpstr>Aチーム　１月 SignalEditor</vt:lpstr>
      <vt:lpstr>PowerPoint プレゼンテーション</vt:lpstr>
      <vt:lpstr>1. SignalEditor　使用フロー</vt:lpstr>
      <vt:lpstr>Signal Editor</vt:lpstr>
      <vt:lpstr>Signal Editor</vt:lpstr>
      <vt:lpstr>Signal Editor</vt:lpstr>
      <vt:lpstr>2.1. 信号エディターの呼び出し方</vt:lpstr>
      <vt:lpstr>Signal Editor</vt:lpstr>
      <vt:lpstr>2.2. 信号エディター操作方法 (1)</vt:lpstr>
      <vt:lpstr>PowerPoint プレゼンテーション</vt:lpstr>
      <vt:lpstr>PowerPoint プレゼンテーション</vt:lpstr>
      <vt:lpstr>PowerPoint プレゼンテーション</vt:lpstr>
      <vt:lpstr>2.2. 信号エディター操作方法 (2)</vt:lpstr>
      <vt:lpstr>2.2. 信号エディター操作方法 (3)</vt:lpstr>
      <vt:lpstr>2.3.信号エディターの信号特性(1)</vt:lpstr>
      <vt:lpstr>2.3.信号エディターの信号特性(2)</vt:lpstr>
      <vt:lpstr>2.3.信号エディターの信号特性(3)</vt:lpstr>
      <vt:lpstr>3.1. matデータとSignalEditorブロックの関連付け</vt:lpstr>
      <vt:lpstr>3.2. インポートとの関連付け(1)</vt:lpstr>
      <vt:lpstr>3.2. インポートとの関連付け(2)</vt:lpstr>
      <vt:lpstr>3.2. インポートとの関連付け(3)</vt:lpstr>
      <vt:lpstr>3.2. インポートとの関連付け(4)</vt:lpstr>
      <vt:lpstr>3.2. インポートとの関連付け(5)</vt:lpstr>
      <vt:lpstr>4.1.内挿・外挿設定</vt:lpstr>
      <vt:lpstr>4.2. 整数型の丸め方</vt:lpstr>
      <vt:lpstr>５．不明点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2014-11-07T02:25:43Z</dcterms:created>
  <dcterms:modified xsi:type="dcterms:W3CDTF">2020-01-24T07:18:13Z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0x010100986940A44CCD7145AA2E8857B7BDAD5B</vt:lpwstr>
  </property>
</Properties>
</file>